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1721" r:id="rId3"/>
    <p:sldId id="1722" r:id="rId4"/>
    <p:sldId id="1719" r:id="rId5"/>
    <p:sldId id="276" r:id="rId6"/>
    <p:sldId id="1720" r:id="rId7"/>
    <p:sldId id="1717" r:id="rId8"/>
    <p:sldId id="258" r:id="rId9"/>
    <p:sldId id="257" r:id="rId10"/>
    <p:sldId id="261" r:id="rId11"/>
    <p:sldId id="277" r:id="rId12"/>
    <p:sldId id="273" r:id="rId13"/>
    <p:sldId id="272" r:id="rId14"/>
    <p:sldId id="274" r:id="rId15"/>
    <p:sldId id="275" r:id="rId16"/>
    <p:sldId id="264" r:id="rId17"/>
    <p:sldId id="265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89" d="100"/>
          <a:sy n="89" d="100"/>
        </p:scale>
        <p:origin x="-80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theme" Target="theme/theme1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presProps" Target="pres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tableStyles" Target="tableStyle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10/1/2019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10/1/2019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10/1/2019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10/1/2019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10/1/2019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10/1/2019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 /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 /><Relationship Id="rId2" Type="http://schemas.openxmlformats.org/officeDocument/2006/relationships/image" Target="../media/image4.jp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 /><Relationship Id="rId2" Type="http://schemas.openxmlformats.org/officeDocument/2006/relationships/image" Target="../media/image4.jp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 /><Relationship Id="rId2" Type="http://schemas.openxmlformats.org/officeDocument/2006/relationships/image" Target="../media/image4.jp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 /><Relationship Id="rId2" Type="http://schemas.openxmlformats.org/officeDocument/2006/relationships/image" Target="../media/image4.jp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 /><Relationship Id="rId2" Type="http://schemas.openxmlformats.org/officeDocument/2006/relationships/image" Target="../media/image4.jp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 /><Relationship Id="rId2" Type="http://schemas.openxmlformats.org/officeDocument/2006/relationships/image" Target="../media/image4.jp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 /><Relationship Id="rId2" Type="http://schemas.openxmlformats.org/officeDocument/2006/relationships/image" Target="../media/image4.jp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irumalaga.com" TargetMode="External" /><Relationship Id="rId2" Type="http://schemas.openxmlformats.org/officeDocument/2006/relationships/image" Target="../media/image4.jp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 /><Relationship Id="rId2" Type="http://schemas.openxmlformats.org/officeDocument/2006/relationships/image" Target="../media/image3.jp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 /><Relationship Id="rId2" Type="http://schemas.openxmlformats.org/officeDocument/2006/relationships/image" Target="../media/image4.jp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 /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1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 /><Relationship Id="rId2" Type="http://schemas.openxmlformats.org/officeDocument/2006/relationships/image" Target="../media/image4.jp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8.jpg" /><Relationship Id="rId4" Type="http://schemas.openxmlformats.org/officeDocument/2006/relationships/image" Target="../media/image7.jp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 /><Relationship Id="rId2" Type="http://schemas.openxmlformats.org/officeDocument/2006/relationships/image" Target="../media/image4.jp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 /><Relationship Id="rId2" Type="http://schemas.openxmlformats.org/officeDocument/2006/relationships/image" Target="../media/image4.jp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 /><Relationship Id="rId2" Type="http://schemas.openxmlformats.org/officeDocument/2006/relationships/image" Target="../media/image4.jp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 /><Relationship Id="rId2" Type="http://schemas.openxmlformats.org/officeDocument/2006/relationships/image" Target="../media/image4.jp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38821" y="4100521"/>
            <a:ext cx="7315200" cy="1059933"/>
          </a:xfrm>
        </p:spPr>
        <p:txBody>
          <a:bodyPr>
            <a:normAutofit/>
          </a:bodyPr>
          <a:lstStyle/>
          <a:p>
            <a:pPr algn="ctr"/>
            <a:r>
              <a:rPr lang="es-ES" sz="2800" dirty="0"/>
              <a:t>Docentes: DANIELA GASPARÍN &amp; MARTA JEREZ</a:t>
            </a:r>
            <a:br>
              <a:rPr lang="es-ES" sz="2800" dirty="0"/>
            </a:br>
            <a:endParaRPr lang="es-ES" sz="28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69847" y="2614417"/>
            <a:ext cx="7315200" cy="1543454"/>
          </a:xfrm>
        </p:spPr>
        <p:txBody>
          <a:bodyPr>
            <a:noAutofit/>
          </a:bodyPr>
          <a:lstStyle/>
          <a:p>
            <a:pPr algn="ctr"/>
            <a:r>
              <a:rPr lang="es-ES" sz="3200" dirty="0"/>
              <a:t>CONCEPTO GDP ®</a:t>
            </a:r>
          </a:p>
          <a:p>
            <a:pPr algn="ctr"/>
            <a:r>
              <a:rPr lang="es-ES" sz="2400" dirty="0"/>
              <a:t>TENSEGRIDAD EN PELVIPERINEOLOGIA</a:t>
            </a:r>
          </a:p>
          <a:p>
            <a:pPr algn="ctr"/>
            <a:endParaRPr lang="es-ES" sz="2400" dirty="0"/>
          </a:p>
        </p:txBody>
      </p:sp>
      <p:pic>
        <p:nvPicPr>
          <p:cNvPr id="4" name="Marcador de contenido 5"/>
          <p:cNvPicPr>
            <a:picLocks noChangeAspect="1"/>
          </p:cNvPicPr>
          <p:nvPr/>
        </p:nvPicPr>
        <p:blipFill rotWithShape="1">
          <a:blip r:embed="rId2"/>
          <a:srcRect b="57530"/>
          <a:stretch/>
        </p:blipFill>
        <p:spPr>
          <a:xfrm>
            <a:off x="1908947" y="490328"/>
            <a:ext cx="5637001" cy="1795540"/>
          </a:xfrm>
          <a:prstGeom prst="rect">
            <a:avLst/>
          </a:prstGeom>
        </p:spPr>
      </p:pic>
      <p:cxnSp>
        <p:nvCxnSpPr>
          <p:cNvPr id="6" name="Conector recto de flecha 5"/>
          <p:cNvCxnSpPr>
            <a:cxnSpLocks/>
          </p:cNvCxnSpPr>
          <p:nvPr/>
        </p:nvCxnSpPr>
        <p:spPr>
          <a:xfrm>
            <a:off x="1894659" y="4071952"/>
            <a:ext cx="5637001" cy="0"/>
          </a:xfrm>
          <a:prstGeom prst="straightConnector1">
            <a:avLst/>
          </a:prstGeom>
          <a:ln>
            <a:headEnd type="oval"/>
            <a:tailEnd type="oval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8054136" y="2019095"/>
            <a:ext cx="5316583" cy="2872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008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06671" y="1485900"/>
            <a:ext cx="3612524" cy="4596085"/>
          </a:xfrm>
        </p:spPr>
        <p:txBody>
          <a:bodyPr/>
          <a:lstStyle/>
          <a:p>
            <a:pPr algn="ctr"/>
            <a:br>
              <a:rPr lang="es-ES" dirty="0"/>
            </a:br>
            <a:br>
              <a:rPr lang="es-ES" sz="3200" b="1" dirty="0"/>
            </a:br>
            <a:r>
              <a:rPr lang="es-ES" sz="2400" b="1" dirty="0">
                <a:latin typeface="Calibri" panose="020F0502020204030204" pitchFamily="34" charset="0"/>
              </a:rPr>
              <a:t>FORMACIÓN INTERNACIONAL en</a:t>
            </a:r>
            <a:br>
              <a:rPr lang="es-ES" sz="2400" b="1" dirty="0">
                <a:latin typeface="Calibri" panose="020F0502020204030204" pitchFamily="34" charset="0"/>
              </a:rPr>
            </a:br>
            <a:br>
              <a:rPr lang="es-ES" sz="2400" b="1" dirty="0">
                <a:latin typeface="Calibri" panose="020F0502020204030204" pitchFamily="34" charset="0"/>
              </a:rPr>
            </a:br>
            <a:r>
              <a:rPr lang="es-ES" sz="2400" b="1" dirty="0" err="1">
                <a:latin typeface="Calibri" panose="020F0502020204030204" pitchFamily="34" charset="0"/>
              </a:rPr>
              <a:t>Tensegridad</a:t>
            </a:r>
            <a:r>
              <a:rPr lang="es-ES" sz="2400" b="1" dirty="0">
                <a:latin typeface="Calibri" panose="020F0502020204030204" pitchFamily="34" charset="0"/>
              </a:rPr>
              <a:t> en</a:t>
            </a:r>
            <a:br>
              <a:rPr lang="es-ES" sz="2400" b="1" dirty="0">
                <a:latin typeface="Calibri" panose="020F0502020204030204" pitchFamily="34" charset="0"/>
              </a:rPr>
            </a:br>
            <a:r>
              <a:rPr lang="es-ES" sz="2400" b="1" dirty="0">
                <a:latin typeface="Calibri" panose="020F0502020204030204" pitchFamily="34" charset="0"/>
              </a:rPr>
              <a:t>PELVIPERINEOLOGÍA</a:t>
            </a:r>
            <a:br>
              <a:rPr lang="es-ES" sz="3200" b="1" dirty="0">
                <a:latin typeface="Calibri" panose="020F0502020204030204" pitchFamily="34" charset="0"/>
              </a:rPr>
            </a:br>
            <a:br>
              <a:rPr lang="es-ES" sz="3200" b="1" dirty="0">
                <a:latin typeface="Calibri" panose="020F0502020204030204" pitchFamily="34" charset="0"/>
              </a:rPr>
            </a:br>
            <a:br>
              <a:rPr lang="es-ES" sz="3200" b="1" dirty="0"/>
            </a:br>
            <a:r>
              <a:rPr lang="es-ES" sz="3200" dirty="0"/>
              <a:t>Concepto GDP</a:t>
            </a:r>
            <a:r>
              <a:rPr lang="es-ES" sz="3200" dirty="0">
                <a:latin typeface="Calibri" panose="020F0502020204030204" pitchFamily="34" charset="0"/>
              </a:rPr>
              <a:t> ®</a:t>
            </a:r>
            <a:endParaRPr lang="es-ES" sz="32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26702" y="1485900"/>
            <a:ext cx="7947322" cy="484138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18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ORGANIZACIÓN DOCENTE</a:t>
            </a:r>
          </a:p>
          <a:p>
            <a:pPr marL="0" indent="0" algn="ctr">
              <a:buNone/>
            </a:pPr>
            <a:endParaRPr lang="es-ES" sz="1600" b="1" dirty="0">
              <a:latin typeface="Calibri" panose="020F0502020204030204" pitchFamily="34" charset="0"/>
            </a:endParaRPr>
          </a:p>
          <a:p>
            <a:r>
              <a:rPr lang="es-ES" sz="1800" dirty="0">
                <a:solidFill>
                  <a:srgbClr val="00B0F0"/>
                </a:solidFill>
                <a:latin typeface="Calibri" panose="020F0502020204030204" pitchFamily="34" charset="0"/>
              </a:rPr>
              <a:t>Dirigido a: 30 </a:t>
            </a:r>
            <a:r>
              <a:rPr lang="es-ES" sz="1600" dirty="0">
                <a:latin typeface="Calibri" panose="020F0502020204030204" pitchFamily="34" charset="0"/>
              </a:rPr>
              <a:t>Fisioterapeutas graduados y estudiantes de último año de dicho grado.</a:t>
            </a:r>
          </a:p>
          <a:p>
            <a:r>
              <a:rPr lang="es-ES" sz="1800" dirty="0">
                <a:solidFill>
                  <a:srgbClr val="00B0F0"/>
                </a:solidFill>
                <a:latin typeface="Calibri" panose="020F0502020204030204" pitchFamily="34" charset="0"/>
              </a:rPr>
              <a:t>Programa: </a:t>
            </a:r>
            <a:r>
              <a:rPr lang="es-ES" sz="1800" dirty="0">
                <a:latin typeface="Calibri" panose="020F0502020204030204" pitchFamily="34" charset="0"/>
              </a:rPr>
              <a:t>la docencia es evolutiva y se completa cuando el alumno ha finalizado las 120 </a:t>
            </a:r>
            <a:r>
              <a:rPr lang="es-ES" sz="1800" dirty="0" err="1">
                <a:latin typeface="Calibri" panose="020F0502020204030204" pitchFamily="34" charset="0"/>
              </a:rPr>
              <a:t>hs</a:t>
            </a:r>
            <a:r>
              <a:rPr lang="es-ES" sz="1800" dirty="0">
                <a:latin typeface="Calibri" panose="020F0502020204030204" pitchFamily="34" charset="0"/>
              </a:rPr>
              <a:t>., no pudiendo realizar módulos aislados. La inscripción es al programa completo, siendo indivisible. </a:t>
            </a:r>
          </a:p>
          <a:p>
            <a:r>
              <a:rPr lang="es-ES" sz="1800" dirty="0">
                <a:solidFill>
                  <a:srgbClr val="00B0F0"/>
                </a:solidFill>
                <a:latin typeface="Calibri" panose="020F0502020204030204" pitchFamily="34" charset="0"/>
              </a:rPr>
              <a:t>Objetivo: </a:t>
            </a:r>
            <a:r>
              <a:rPr lang="es-ES" sz="1800" dirty="0">
                <a:latin typeface="Calibri" panose="020F0502020204030204" pitchFamily="34" charset="0"/>
              </a:rPr>
              <a:t>capacitarse en la evaluación y tratamiento en </a:t>
            </a:r>
            <a:r>
              <a:rPr lang="es-ES" sz="1800" dirty="0" err="1">
                <a:latin typeface="Calibri" panose="020F0502020204030204" pitchFamily="34" charset="0"/>
              </a:rPr>
              <a:t>Pelviperineología</a:t>
            </a:r>
            <a:r>
              <a:rPr lang="es-ES" sz="1800" dirty="0">
                <a:latin typeface="Calibri" panose="020F0502020204030204" pitchFamily="34" charset="0"/>
              </a:rPr>
              <a:t> del paciente con disfunción miccional, sexual y/o </a:t>
            </a:r>
            <a:r>
              <a:rPr lang="es-ES" sz="1800" dirty="0" err="1">
                <a:latin typeface="Calibri" panose="020F0502020204030204" pitchFamily="34" charset="0"/>
              </a:rPr>
              <a:t>defecatoria</a:t>
            </a:r>
            <a:r>
              <a:rPr lang="es-ES" sz="1800" dirty="0">
                <a:latin typeface="Calibri" panose="020F0502020204030204" pitchFamily="34" charset="0"/>
              </a:rPr>
              <a:t> mediante nuestro método de trabajo. El Concepto GDP, innovador, personalizado y evolutivo.</a:t>
            </a:r>
          </a:p>
          <a:p>
            <a:r>
              <a:rPr lang="es-ES" sz="1800" dirty="0">
                <a:solidFill>
                  <a:srgbClr val="00B0F0"/>
                </a:solidFill>
                <a:latin typeface="Calibri" panose="020F0502020204030204" pitchFamily="34" charset="0"/>
              </a:rPr>
              <a:t>Formato: </a:t>
            </a:r>
            <a:r>
              <a:rPr lang="es-ES" sz="18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El alumno debe completar las 120 </a:t>
            </a:r>
            <a:r>
              <a:rPr lang="es-ES" sz="1800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hs</a:t>
            </a:r>
            <a:r>
              <a:rPr lang="es-ES" sz="18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 de aprendizaje mediante formación continuada desde Mayo a Junio 2020  en la quinta edición del curso en Argentina. Completa la titulación de la Formación con la Evaluación final. A continuación se detalla el método de trabajo que debe seguir el alumnado participante. </a:t>
            </a:r>
          </a:p>
          <a:p>
            <a:endParaRPr lang="es-ES" sz="18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314" y="1040032"/>
            <a:ext cx="1930555" cy="1447916"/>
          </a:xfrm>
          <a:prstGeom prst="rect">
            <a:avLst/>
          </a:prstGeom>
        </p:spPr>
      </p:pic>
      <p:pic>
        <p:nvPicPr>
          <p:cNvPr id="5" name="Marcador de contenido 5"/>
          <p:cNvPicPr>
            <a:picLocks noChangeAspect="1"/>
          </p:cNvPicPr>
          <p:nvPr/>
        </p:nvPicPr>
        <p:blipFill rotWithShape="1">
          <a:blip r:embed="rId3"/>
          <a:srcRect b="57530"/>
          <a:stretch/>
        </p:blipFill>
        <p:spPr>
          <a:xfrm>
            <a:off x="5052326" y="0"/>
            <a:ext cx="4896074" cy="155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0139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7167" y="1420051"/>
            <a:ext cx="3278983" cy="4542868"/>
          </a:xfrm>
        </p:spPr>
        <p:txBody>
          <a:bodyPr>
            <a:normAutofit/>
          </a:bodyPr>
          <a:lstStyle/>
          <a:p>
            <a:pPr algn="ctr"/>
            <a:br>
              <a:rPr lang="es-ES" dirty="0"/>
            </a:br>
            <a:br>
              <a:rPr lang="es-ES" sz="3200" b="1" dirty="0"/>
            </a:br>
            <a:r>
              <a:rPr lang="es-ES" sz="2400" b="1" dirty="0">
                <a:latin typeface="Calibri" panose="020F0502020204030204" pitchFamily="34" charset="0"/>
              </a:rPr>
              <a:t>FORMACIÓN INTERNACIONAL en</a:t>
            </a:r>
            <a:br>
              <a:rPr lang="es-ES" sz="2400" b="1" dirty="0">
                <a:latin typeface="Calibri" panose="020F0502020204030204" pitchFamily="34" charset="0"/>
              </a:rPr>
            </a:br>
            <a:br>
              <a:rPr lang="es-ES" sz="2400" b="1" dirty="0">
                <a:latin typeface="Calibri" panose="020F0502020204030204" pitchFamily="34" charset="0"/>
              </a:rPr>
            </a:br>
            <a:r>
              <a:rPr lang="es-ES" sz="2400" b="1" dirty="0" err="1">
                <a:latin typeface="Calibri" panose="020F0502020204030204" pitchFamily="34" charset="0"/>
              </a:rPr>
              <a:t>Tensegridad</a:t>
            </a:r>
            <a:r>
              <a:rPr lang="es-ES" sz="2400" b="1" dirty="0">
                <a:latin typeface="Calibri" panose="020F0502020204030204" pitchFamily="34" charset="0"/>
              </a:rPr>
              <a:t> en</a:t>
            </a:r>
            <a:br>
              <a:rPr lang="es-ES" sz="2400" b="1" dirty="0">
                <a:latin typeface="Calibri" panose="020F0502020204030204" pitchFamily="34" charset="0"/>
              </a:rPr>
            </a:br>
            <a:r>
              <a:rPr lang="es-ES" sz="2400" b="1" dirty="0">
                <a:latin typeface="Calibri" panose="020F0502020204030204" pitchFamily="34" charset="0"/>
              </a:rPr>
              <a:t>PELVIPERINEOLOGÍA</a:t>
            </a:r>
            <a:br>
              <a:rPr lang="es-ES" sz="2800" b="1" dirty="0">
                <a:latin typeface="Calibri" panose="020F0502020204030204" pitchFamily="34" charset="0"/>
              </a:rPr>
            </a:br>
            <a:br>
              <a:rPr lang="es-ES" sz="2800" b="1" dirty="0">
                <a:latin typeface="Calibri" panose="020F0502020204030204" pitchFamily="34" charset="0"/>
              </a:rPr>
            </a:br>
            <a:br>
              <a:rPr lang="es-ES" sz="2800" b="1" dirty="0">
                <a:latin typeface="Calibri" panose="020F0502020204030204" pitchFamily="34" charset="0"/>
              </a:rPr>
            </a:br>
            <a:r>
              <a:rPr lang="es-ES" sz="3200" dirty="0"/>
              <a:t>Concepto GDP</a:t>
            </a:r>
            <a:r>
              <a:rPr lang="es-ES" sz="3200" dirty="0">
                <a:latin typeface="Calibri" panose="020F0502020204030204" pitchFamily="34" charset="0"/>
              </a:rPr>
              <a:t> ®</a:t>
            </a:r>
            <a:endParaRPr lang="es-ES" sz="32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394893" y="1844420"/>
            <a:ext cx="8515847" cy="484138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18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FECHAS PROPUESTAS DE LA 5ta EDICIÓN EN BUENOS AIRES</a:t>
            </a:r>
          </a:p>
          <a:p>
            <a:pPr marL="0" indent="0">
              <a:buNone/>
            </a:pPr>
            <a:r>
              <a:rPr lang="es-ES" sz="1800" b="1" dirty="0">
                <a:solidFill>
                  <a:srgbClr val="00B0F0"/>
                </a:solidFill>
                <a:latin typeface="Calibri" panose="020F0502020204030204" pitchFamily="34" charset="0"/>
              </a:rPr>
              <a:t> FECHAS DE INSCRIPCIÓN: </a:t>
            </a:r>
            <a:r>
              <a:rPr lang="es-ES" sz="18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DESDE OCTUBRE 2019 A MARZO 2020.</a:t>
            </a:r>
          </a:p>
          <a:p>
            <a:pPr marL="0" indent="0">
              <a:buNone/>
            </a:pPr>
            <a:r>
              <a:rPr lang="es-ES" sz="1800" dirty="0">
                <a:solidFill>
                  <a:srgbClr val="00B0F0"/>
                </a:solidFill>
                <a:latin typeface="Calibri" panose="020F0502020204030204" pitchFamily="34" charset="0"/>
              </a:rPr>
              <a:t> </a:t>
            </a:r>
            <a:r>
              <a:rPr lang="es-ES" sz="1800" b="1" dirty="0">
                <a:solidFill>
                  <a:srgbClr val="00B0F0"/>
                </a:solidFill>
                <a:latin typeface="Calibri" panose="020F0502020204030204" pitchFamily="34" charset="0"/>
              </a:rPr>
              <a:t>FECHAS DE DOCENCIA: </a:t>
            </a:r>
          </a:p>
          <a:p>
            <a:pPr marL="0" indent="0">
              <a:buNone/>
            </a:pPr>
            <a:r>
              <a:rPr lang="es-ES" sz="1600" u="sng" dirty="0">
                <a:solidFill>
                  <a:srgbClr val="00B0F0"/>
                </a:solidFill>
                <a:latin typeface="Calibri" panose="020F0502020204030204" pitchFamily="34" charset="0"/>
              </a:rPr>
              <a:t>INTRODUCCIÓN A LA PELVIPERINEOLOGÍA</a:t>
            </a:r>
            <a:r>
              <a:rPr lang="es-ES" sz="16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:  Video de 1 </a:t>
            </a:r>
            <a:r>
              <a:rPr lang="es-ES" sz="1600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hra</a:t>
            </a:r>
            <a:r>
              <a:rPr lang="es-ES" sz="16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 de exposición introductoria por                   Marta Jerez Sainz desde IRU Málaga, enviado al alumno la semana antes del inicio del curso.</a:t>
            </a:r>
            <a:r>
              <a:rPr lang="es-ES" sz="1600" u="sng" dirty="0">
                <a:solidFill>
                  <a:srgbClr val="00B0F0"/>
                </a:solidFill>
                <a:latin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r>
              <a:rPr lang="es-ES" sz="1600" u="sng" dirty="0">
                <a:solidFill>
                  <a:srgbClr val="00B0F0"/>
                </a:solidFill>
                <a:latin typeface="Calibri" panose="020F0502020204030204" pitchFamily="34" charset="0"/>
              </a:rPr>
              <a:t>MÓDULO 1 PRESENCIAL</a:t>
            </a:r>
            <a:r>
              <a:rPr lang="es-ES" sz="1600" dirty="0">
                <a:solidFill>
                  <a:srgbClr val="00B0F0"/>
                </a:solidFill>
                <a:latin typeface="Calibri" panose="020F0502020204030204" pitchFamily="34" charset="0"/>
              </a:rPr>
              <a:t>: </a:t>
            </a:r>
            <a:r>
              <a:rPr lang="es-ES" sz="16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Del 29 de Abril al 3 de Mayo del 2020. Horario: 8.30 a 18.30hs..                                                                             </a:t>
            </a:r>
            <a:r>
              <a:rPr lang="es-ES" sz="1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MAÑANAS: Teoría impartida On-line Marta Jerez Sainz. Docente sala: Daniela </a:t>
            </a:r>
            <a:r>
              <a:rPr lang="es-ES" sz="1400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Gasparín</a:t>
            </a:r>
            <a:r>
              <a:rPr lang="es-ES" sz="1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.                                      TARDES: Práctica guiadas por Daniela </a:t>
            </a:r>
            <a:r>
              <a:rPr lang="es-ES" sz="1400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Gasparín</a:t>
            </a:r>
            <a:r>
              <a:rPr lang="es-ES" sz="1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 de las técnicas expuestas en la mañana.</a:t>
            </a:r>
          </a:p>
          <a:p>
            <a:pPr lvl="1"/>
            <a:r>
              <a:rPr lang="es-ES" sz="1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EXAMEN TEÓRICO-PRÁCTICO. Evaluación y planificación de tratamiento según conocimientos adquiridos.</a:t>
            </a:r>
          </a:p>
          <a:p>
            <a:pPr lvl="1"/>
            <a:endParaRPr lang="es-ES" sz="14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502920" lvl="1" indent="0">
              <a:buNone/>
            </a:pPr>
            <a:r>
              <a:rPr lang="es-ES" sz="1600" u="sng" dirty="0">
                <a:solidFill>
                  <a:srgbClr val="00B0F0"/>
                </a:solidFill>
                <a:latin typeface="Calibri" panose="020F0502020204030204" pitchFamily="34" charset="0"/>
              </a:rPr>
              <a:t>MÓDULO 2 PRESENCIAL</a:t>
            </a:r>
            <a:r>
              <a:rPr lang="es-ES" sz="1600" dirty="0">
                <a:solidFill>
                  <a:srgbClr val="00B0F0"/>
                </a:solidFill>
                <a:latin typeface="Calibri" panose="020F0502020204030204" pitchFamily="34" charset="0"/>
              </a:rPr>
              <a:t>: </a:t>
            </a:r>
            <a:r>
              <a:rPr lang="es-ES" sz="16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Del 17 al 21 de Junio del 2020. Horario: 8.30  a 18.30 </a:t>
            </a:r>
            <a:r>
              <a:rPr lang="es-ES" sz="1600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hs</a:t>
            </a:r>
            <a:r>
              <a:rPr lang="es-ES" sz="16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..        </a:t>
            </a:r>
            <a:r>
              <a:rPr lang="es-ES" sz="1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MAÑANAS: Teoría On-line Marta Jerez Sainz. Docente Sala: Daniela </a:t>
            </a:r>
            <a:r>
              <a:rPr lang="es-ES" sz="1400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Gasparín</a:t>
            </a:r>
            <a:r>
              <a:rPr lang="es-ES" sz="1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.                                           TARDES: Prácticas guiadas por Daniela </a:t>
            </a:r>
            <a:r>
              <a:rPr lang="es-ES" sz="1400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Gasparín</a:t>
            </a:r>
            <a:r>
              <a:rPr lang="es-ES" sz="1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 de las técnicas expuestas en la mañana.</a:t>
            </a:r>
          </a:p>
          <a:p>
            <a:pPr lvl="2"/>
            <a:r>
              <a:rPr lang="es-ES" sz="1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EXAMEN TEÓRICO- PRÁCTICO . Evaluación y tratamiento de un caso clínico.</a:t>
            </a:r>
          </a:p>
          <a:p>
            <a:pPr marL="960120" lvl="2" indent="0">
              <a:buNone/>
            </a:pPr>
            <a:endParaRPr lang="es-ES" sz="14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960120" lvl="2" indent="0">
              <a:buNone/>
            </a:pPr>
            <a:r>
              <a:rPr lang="es-ES" u="sng" dirty="0">
                <a:solidFill>
                  <a:srgbClr val="00B0F0"/>
                </a:solidFill>
                <a:latin typeface="Calibri" panose="020F0502020204030204" pitchFamily="34" charset="0"/>
              </a:rPr>
              <a:t>MÓDULO VIRTUAL:</a:t>
            </a:r>
            <a:r>
              <a:rPr lang="es-ES" sz="1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  Presentación de un trabajo práctico cuyo tema será enviado por </a:t>
            </a:r>
            <a:r>
              <a:rPr lang="es-ES" sz="1400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pdf</a:t>
            </a:r>
            <a:r>
              <a:rPr lang="es-ES" sz="1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 y deberá ser entregado el día 12 de Junio. Previa tutoría y asesoramiento por la docente a cargo.</a:t>
            </a:r>
          </a:p>
          <a:p>
            <a:pPr lvl="2"/>
            <a:endParaRPr lang="es-ES" sz="14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lvl="1"/>
            <a:endParaRPr lang="es-ES" sz="16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lvl="1"/>
            <a:endParaRPr lang="es-ES" sz="16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382" y="914400"/>
            <a:ext cx="1930555" cy="1447916"/>
          </a:xfrm>
          <a:prstGeom prst="rect">
            <a:avLst/>
          </a:prstGeom>
        </p:spPr>
      </p:pic>
      <p:pic>
        <p:nvPicPr>
          <p:cNvPr id="5" name="Marcador de contenido 5"/>
          <p:cNvPicPr>
            <a:picLocks noChangeAspect="1"/>
          </p:cNvPicPr>
          <p:nvPr/>
        </p:nvPicPr>
        <p:blipFill rotWithShape="1">
          <a:blip r:embed="rId3"/>
          <a:srcRect b="57530"/>
          <a:stretch/>
        </p:blipFill>
        <p:spPr>
          <a:xfrm>
            <a:off x="5404464" y="-96962"/>
            <a:ext cx="4075226" cy="1298072"/>
          </a:xfrm>
          <a:prstGeom prst="rect">
            <a:avLst/>
          </a:prstGeom>
        </p:spPr>
      </p:pic>
      <p:pic>
        <p:nvPicPr>
          <p:cNvPr id="6" name="Marcador de contenido 5"/>
          <p:cNvPicPr>
            <a:picLocks noChangeAspect="1"/>
          </p:cNvPicPr>
          <p:nvPr/>
        </p:nvPicPr>
        <p:blipFill rotWithShape="1">
          <a:blip r:embed="rId3"/>
          <a:srcRect b="57530"/>
          <a:stretch/>
        </p:blipFill>
        <p:spPr>
          <a:xfrm>
            <a:off x="5404464" y="16254"/>
            <a:ext cx="4075226" cy="129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3237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382" y="914400"/>
            <a:ext cx="1930555" cy="1447916"/>
          </a:xfrm>
          <a:prstGeom prst="rect">
            <a:avLst/>
          </a:prstGeom>
        </p:spPr>
      </p:pic>
      <p:sp>
        <p:nvSpPr>
          <p:cNvPr id="7" name="Marcador de contenido 6"/>
          <p:cNvSpPr>
            <a:spLocks noGrp="1"/>
          </p:cNvSpPr>
          <p:nvPr>
            <p:ph idx="1"/>
          </p:nvPr>
        </p:nvSpPr>
        <p:spPr>
          <a:xfrm>
            <a:off x="3518578" y="2077823"/>
            <a:ext cx="8242852" cy="51206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1600" b="1" u="sng" dirty="0">
                <a:solidFill>
                  <a:srgbClr val="0070C0"/>
                </a:solidFill>
                <a:latin typeface="Calibri" panose="020F0502020204030204" pitchFamily="34" charset="0"/>
              </a:rPr>
              <a:t>MODULO 1:</a:t>
            </a:r>
            <a:r>
              <a:rPr lang="es-ES" sz="1600" b="1" dirty="0">
                <a:solidFill>
                  <a:srgbClr val="0070C0"/>
                </a:solidFill>
                <a:latin typeface="Calibri" panose="020F0502020204030204" pitchFamily="34" charset="0"/>
              </a:rPr>
              <a:t> EVALUACIÓN Y REGULACIÓN DE TENSEGRIDAD</a:t>
            </a:r>
          </a:p>
          <a:p>
            <a:pPr marL="0" indent="0" algn="ctr">
              <a:buNone/>
            </a:pPr>
            <a:r>
              <a:rPr lang="es-ES" sz="1600" b="1" dirty="0">
                <a:solidFill>
                  <a:schemeClr val="tx2"/>
                </a:solidFill>
                <a:latin typeface="Calibri" panose="020F0502020204030204" pitchFamily="34" charset="0"/>
              </a:rPr>
              <a:t>29 de ABRIL al 3 de MAYO 2020. </a:t>
            </a:r>
            <a:r>
              <a:rPr lang="es-ES" sz="1600" dirty="0">
                <a:solidFill>
                  <a:srgbClr val="0070C0"/>
                </a:solidFill>
                <a:latin typeface="Calibri" panose="020F0502020204030204" pitchFamily="34" charset="0"/>
              </a:rPr>
              <a:t>PRESENCIAL</a:t>
            </a:r>
            <a:endParaRPr lang="es-ES" sz="16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s-ES" sz="1400" dirty="0">
                <a:latin typeface="Calibri" panose="020F0502020204030204" pitchFamily="34" charset="0"/>
              </a:rPr>
              <a:t>El primer paso para poder tratar a un paciente es comprender la </a:t>
            </a:r>
            <a:r>
              <a:rPr lang="es-ES" sz="1400" b="1" dirty="0">
                <a:latin typeface="Calibri" panose="020F0502020204030204" pitchFamily="34" charset="0"/>
              </a:rPr>
              <a:t>anatomía pélvica y sus relaciones </a:t>
            </a:r>
            <a:r>
              <a:rPr lang="es-ES" sz="1400" b="1" dirty="0" err="1">
                <a:latin typeface="Calibri" panose="020F0502020204030204" pitchFamily="34" charset="0"/>
              </a:rPr>
              <a:t>osteoarticulares</a:t>
            </a:r>
            <a:r>
              <a:rPr lang="es-ES" sz="1400" b="1" dirty="0">
                <a:latin typeface="Calibri" panose="020F0502020204030204" pitchFamily="34" charset="0"/>
              </a:rPr>
              <a:t> y </a:t>
            </a:r>
            <a:r>
              <a:rPr lang="es-ES" sz="1400" b="1" dirty="0" err="1">
                <a:latin typeface="Calibri" panose="020F0502020204030204" pitchFamily="34" charset="0"/>
              </a:rPr>
              <a:t>miofasciales</a:t>
            </a:r>
            <a:r>
              <a:rPr lang="es-ES" sz="1400" dirty="0">
                <a:latin typeface="Calibri" panose="020F0502020204030204" pitchFamily="34" charset="0"/>
              </a:rPr>
              <a:t>, desarrollar una anatomía </a:t>
            </a:r>
            <a:r>
              <a:rPr lang="es-ES" sz="1400" dirty="0" err="1">
                <a:latin typeface="Calibri" panose="020F0502020204030204" pitchFamily="34" charset="0"/>
              </a:rPr>
              <a:t>palpatoria</a:t>
            </a:r>
            <a:r>
              <a:rPr lang="es-ES" sz="1400" dirty="0">
                <a:latin typeface="Calibri" panose="020F0502020204030204" pitchFamily="34" charset="0"/>
              </a:rPr>
              <a:t> analítica de cada estructura involucrada en la disfunción pélvica, así como saber analizar la </a:t>
            </a:r>
            <a:r>
              <a:rPr lang="es-ES" sz="1400" b="1" dirty="0">
                <a:latin typeface="Calibri" panose="020F0502020204030204" pitchFamily="34" charset="0"/>
              </a:rPr>
              <a:t>etiología disfuncional y puntos de conflicto </a:t>
            </a:r>
            <a:r>
              <a:rPr lang="es-ES" sz="1400" dirty="0">
                <a:latin typeface="Calibri" panose="020F0502020204030204" pitchFamily="34" charset="0"/>
              </a:rPr>
              <a:t>que ha desarrollado la lesión, para poder hacer un plan completo de tratamiento evolutivo del paciente.</a:t>
            </a:r>
          </a:p>
          <a:p>
            <a:pPr marL="502920" lvl="1" indent="0">
              <a:buNone/>
            </a:pPr>
            <a:endParaRPr lang="es-ES" sz="1400" dirty="0">
              <a:latin typeface="Calibri" panose="020F0502020204030204" pitchFamily="34" charset="0"/>
            </a:endParaRPr>
          </a:p>
          <a:p>
            <a:pPr marL="502920" lvl="1" indent="0">
              <a:buNone/>
            </a:pPr>
            <a:r>
              <a:rPr lang="es-ES" sz="1400" dirty="0">
                <a:latin typeface="Calibri" panose="020F0502020204030204" pitchFamily="34" charset="0"/>
              </a:rPr>
              <a:t>Anatomía </a:t>
            </a:r>
            <a:r>
              <a:rPr lang="es-ES" sz="1400" dirty="0" err="1">
                <a:latin typeface="Calibri" panose="020F0502020204030204" pitchFamily="34" charset="0"/>
              </a:rPr>
              <a:t>osteoarticular</a:t>
            </a:r>
            <a:r>
              <a:rPr lang="es-ES" sz="1400" dirty="0">
                <a:latin typeface="Calibri" panose="020F0502020204030204" pitchFamily="34" charset="0"/>
              </a:rPr>
              <a:t> , visceral y </a:t>
            </a:r>
            <a:r>
              <a:rPr lang="es-ES" sz="1400" dirty="0" err="1">
                <a:latin typeface="Calibri" panose="020F0502020204030204" pitchFamily="34" charset="0"/>
              </a:rPr>
              <a:t>miofascial</a:t>
            </a:r>
            <a:r>
              <a:rPr lang="es-ES" sz="1400" dirty="0">
                <a:latin typeface="Calibri" panose="020F0502020204030204" pitchFamily="34" charset="0"/>
              </a:rPr>
              <a:t> pélvica.</a:t>
            </a:r>
          </a:p>
          <a:p>
            <a:pPr marL="502920" lvl="1" indent="0">
              <a:buNone/>
            </a:pPr>
            <a:r>
              <a:rPr lang="es-ES" sz="1400" dirty="0">
                <a:latin typeface="Calibri" panose="020F0502020204030204" pitchFamily="34" charset="0"/>
              </a:rPr>
              <a:t>Alteración de la estabilidad Pélvica en la Gestante y su abordaje según trimestre gestacional. </a:t>
            </a:r>
          </a:p>
          <a:p>
            <a:pPr marL="502920" lvl="1" indent="0">
              <a:buNone/>
            </a:pPr>
            <a:r>
              <a:rPr lang="es-ES" sz="1400" dirty="0">
                <a:latin typeface="Calibri" panose="020F0502020204030204" pitchFamily="34" charset="0"/>
              </a:rPr>
              <a:t>Influencia en la desestabilización pélvica de Cadenas </a:t>
            </a:r>
            <a:r>
              <a:rPr lang="es-ES" sz="1400" dirty="0" err="1">
                <a:latin typeface="Calibri" panose="020F0502020204030204" pitchFamily="34" charset="0"/>
              </a:rPr>
              <a:t>Miofasciales</a:t>
            </a:r>
            <a:r>
              <a:rPr lang="es-ES" sz="1400" dirty="0">
                <a:latin typeface="Calibri" panose="020F0502020204030204" pitchFamily="34" charset="0"/>
              </a:rPr>
              <a:t> Agonistas y Antagonistas.</a:t>
            </a:r>
          </a:p>
          <a:p>
            <a:pPr marL="502920" lvl="1" indent="0">
              <a:buNone/>
            </a:pPr>
            <a:r>
              <a:rPr lang="es-ES" sz="1400" b="1" u="sng" dirty="0">
                <a:latin typeface="Calibri" panose="020F0502020204030204" pitchFamily="34" charset="0"/>
              </a:rPr>
              <a:t>Valoración del paciente mediante: </a:t>
            </a:r>
          </a:p>
          <a:p>
            <a:pPr lvl="1">
              <a:buFontTx/>
              <a:buChar char="-"/>
            </a:pPr>
            <a:r>
              <a:rPr lang="es-ES" sz="1400" dirty="0">
                <a:latin typeface="Calibri" panose="020F0502020204030204" pitchFamily="34" charset="0"/>
              </a:rPr>
              <a:t>Evaluación manual y </a:t>
            </a:r>
            <a:r>
              <a:rPr lang="es-ES" sz="1400" dirty="0" err="1">
                <a:latin typeface="Calibri" panose="020F0502020204030204" pitchFamily="34" charset="0"/>
              </a:rPr>
              <a:t>tests</a:t>
            </a:r>
            <a:r>
              <a:rPr lang="es-ES" sz="1400" dirty="0">
                <a:latin typeface="Calibri" panose="020F0502020204030204" pitchFamily="34" charset="0"/>
              </a:rPr>
              <a:t> de alteración </a:t>
            </a:r>
            <a:r>
              <a:rPr lang="es-ES" sz="1400" dirty="0" err="1">
                <a:latin typeface="Calibri" panose="020F0502020204030204" pitchFamily="34" charset="0"/>
              </a:rPr>
              <a:t>Tenségrica</a:t>
            </a:r>
            <a:r>
              <a:rPr lang="es-ES" sz="1400" dirty="0">
                <a:latin typeface="Calibri" panose="020F0502020204030204" pitchFamily="34" charset="0"/>
              </a:rPr>
              <a:t> </a:t>
            </a:r>
            <a:r>
              <a:rPr lang="es-ES" sz="1400" dirty="0" err="1">
                <a:latin typeface="Calibri" panose="020F0502020204030204" pitchFamily="34" charset="0"/>
              </a:rPr>
              <a:t>exo</a:t>
            </a:r>
            <a:r>
              <a:rPr lang="es-ES" sz="1400" dirty="0">
                <a:latin typeface="Calibri" panose="020F0502020204030204" pitchFamily="34" charset="0"/>
              </a:rPr>
              <a:t> y </a:t>
            </a:r>
            <a:r>
              <a:rPr lang="es-ES" sz="1400" dirty="0" err="1">
                <a:latin typeface="Calibri" panose="020F0502020204030204" pitchFamily="34" charset="0"/>
              </a:rPr>
              <a:t>endopélvica</a:t>
            </a:r>
            <a:r>
              <a:rPr lang="es-ES" sz="1400" dirty="0">
                <a:latin typeface="Calibri" panose="020F0502020204030204" pitchFamily="34" charset="0"/>
              </a:rPr>
              <a:t>.</a:t>
            </a:r>
          </a:p>
          <a:p>
            <a:pPr lvl="1">
              <a:buFontTx/>
              <a:buChar char="-"/>
            </a:pPr>
            <a:r>
              <a:rPr lang="es-ES" sz="1400" dirty="0">
                <a:latin typeface="Calibri" panose="020F0502020204030204" pitchFamily="34" charset="0"/>
              </a:rPr>
              <a:t>Evaluación y tratamiento guiado mediante Ecografía </a:t>
            </a:r>
            <a:r>
              <a:rPr lang="es-ES" sz="1400" dirty="0" err="1">
                <a:latin typeface="Calibri" panose="020F0502020204030204" pitchFamily="34" charset="0"/>
              </a:rPr>
              <a:t>transabdominal</a:t>
            </a:r>
            <a:r>
              <a:rPr lang="es-ES" sz="1400" dirty="0">
                <a:latin typeface="Calibri" panose="020F0502020204030204" pitchFamily="34" charset="0"/>
              </a:rPr>
              <a:t>.</a:t>
            </a:r>
          </a:p>
          <a:p>
            <a:pPr lvl="1">
              <a:buFontTx/>
              <a:buChar char="-"/>
            </a:pPr>
            <a:r>
              <a:rPr lang="es-ES" sz="1400" dirty="0">
                <a:latin typeface="Calibri" panose="020F0502020204030204" pitchFamily="34" charset="0"/>
              </a:rPr>
              <a:t>Introducción a la evaluación con </a:t>
            </a:r>
            <a:r>
              <a:rPr lang="es-ES" sz="1400" dirty="0" err="1">
                <a:latin typeface="Calibri" panose="020F0502020204030204" pitchFamily="34" charset="0"/>
              </a:rPr>
              <a:t>Biofeedback</a:t>
            </a:r>
            <a:r>
              <a:rPr lang="es-ES" sz="1400" dirty="0">
                <a:latin typeface="Calibri" panose="020F0502020204030204" pitchFamily="34" charset="0"/>
              </a:rPr>
              <a:t> </a:t>
            </a:r>
            <a:r>
              <a:rPr lang="es-ES" sz="1400" dirty="0" err="1">
                <a:latin typeface="Calibri" panose="020F0502020204030204" pitchFamily="34" charset="0"/>
              </a:rPr>
              <a:t>electromiográfico</a:t>
            </a:r>
            <a:r>
              <a:rPr lang="es-ES" sz="1400" dirty="0">
                <a:latin typeface="Calibri" panose="020F0502020204030204" pitchFamily="34" charset="0"/>
              </a:rPr>
              <a:t> y de presión.</a:t>
            </a:r>
          </a:p>
          <a:p>
            <a:pPr marL="502920" lvl="1" indent="0">
              <a:buNone/>
            </a:pPr>
            <a:r>
              <a:rPr lang="es-ES" sz="1400" b="1" u="sng" dirty="0">
                <a:latin typeface="Calibri" panose="020F0502020204030204" pitchFamily="34" charset="0"/>
              </a:rPr>
              <a:t> Técnicas TRP: </a:t>
            </a:r>
            <a:r>
              <a:rPr lang="es-ES" sz="1400" dirty="0">
                <a:latin typeface="Calibri" panose="020F0502020204030204" pitchFamily="34" charset="0"/>
              </a:rPr>
              <a:t>Técnicas manuales de Regulación de la Tensegridad en Pelvis.  Restablecimiento del Equilibrio entre tensión y elasticidad. </a:t>
            </a:r>
          </a:p>
          <a:p>
            <a:pPr lvl="1">
              <a:buFontTx/>
              <a:buChar char="-"/>
            </a:pPr>
            <a:r>
              <a:rPr lang="es-ES" sz="1400" dirty="0">
                <a:latin typeface="Calibri" panose="020F0502020204030204" pitchFamily="34" charset="0"/>
              </a:rPr>
              <a:t>Regulación de Puntos Gatillo fasciales, </a:t>
            </a:r>
            <a:r>
              <a:rPr lang="es-ES" sz="1400" dirty="0" err="1">
                <a:latin typeface="Calibri" panose="020F0502020204030204" pitchFamily="34" charset="0"/>
              </a:rPr>
              <a:t>ligamentarios</a:t>
            </a:r>
            <a:r>
              <a:rPr lang="es-ES" sz="1400" dirty="0">
                <a:latin typeface="Calibri" panose="020F0502020204030204" pitchFamily="34" charset="0"/>
              </a:rPr>
              <a:t> y musculares pélvicos.</a:t>
            </a:r>
          </a:p>
          <a:p>
            <a:pPr lvl="1">
              <a:buFontTx/>
              <a:buChar char="-"/>
            </a:pPr>
            <a:r>
              <a:rPr lang="es-ES" sz="1400" dirty="0">
                <a:latin typeface="Calibri" panose="020F0502020204030204" pitchFamily="34" charset="0"/>
              </a:rPr>
              <a:t>Regulación de la hiperactividad neurovegetativa e </a:t>
            </a:r>
            <a:r>
              <a:rPr lang="es-ES" sz="1400" dirty="0" err="1">
                <a:latin typeface="Calibri" panose="020F0502020204030204" pitchFamily="34" charset="0"/>
              </a:rPr>
              <a:t>interdiafragmática</a:t>
            </a:r>
            <a:r>
              <a:rPr lang="es-ES" sz="1400" dirty="0">
                <a:latin typeface="Calibri" panose="020F0502020204030204" pitchFamily="34" charset="0"/>
              </a:rPr>
              <a:t>.</a:t>
            </a:r>
          </a:p>
          <a:p>
            <a:pPr marL="502920" lvl="1" indent="0">
              <a:buNone/>
            </a:pPr>
            <a:r>
              <a:rPr lang="es-ES" sz="1400" dirty="0">
                <a:latin typeface="Calibri" panose="020F0502020204030204" pitchFamily="34" charset="0"/>
              </a:rPr>
              <a:t>Fisioterapia en parto dinámico fisiológico en dilatación y expulsivo.</a:t>
            </a:r>
          </a:p>
          <a:p>
            <a:pPr lvl="1">
              <a:buFontTx/>
              <a:buChar char="-"/>
            </a:pPr>
            <a:endParaRPr lang="es-ES" sz="1400" dirty="0">
              <a:latin typeface="Calibri" panose="020F0502020204030204" pitchFamily="34" charset="0"/>
            </a:endParaRPr>
          </a:p>
          <a:p>
            <a:pPr marL="502920" lvl="1" indent="0">
              <a:buNone/>
            </a:pPr>
            <a:endParaRPr lang="es-ES" sz="1400" dirty="0">
              <a:latin typeface="Calibri" panose="020F0502020204030204" pitchFamily="34" charset="0"/>
            </a:endParaRPr>
          </a:p>
          <a:p>
            <a:pPr marL="502920" lvl="1" indent="0">
              <a:buNone/>
            </a:pPr>
            <a:endParaRPr lang="es-ES" sz="1400" dirty="0">
              <a:latin typeface="Calibri" panose="020F0502020204030204" pitchFamily="34" charset="0"/>
            </a:endParaRPr>
          </a:p>
          <a:p>
            <a:pPr marL="502920" lvl="1" indent="0">
              <a:buNone/>
            </a:pPr>
            <a:endParaRPr lang="es-ES" sz="1400" dirty="0">
              <a:latin typeface="Calibri" panose="020F0502020204030204" pitchFamily="34" charset="0"/>
            </a:endParaRPr>
          </a:p>
        </p:txBody>
      </p:sp>
      <p:pic>
        <p:nvPicPr>
          <p:cNvPr id="5" name="Marcador de contenido 5"/>
          <p:cNvPicPr>
            <a:picLocks noChangeAspect="1"/>
          </p:cNvPicPr>
          <p:nvPr/>
        </p:nvPicPr>
        <p:blipFill rotWithShape="1">
          <a:blip r:embed="rId3"/>
          <a:srcRect b="57530"/>
          <a:stretch/>
        </p:blipFill>
        <p:spPr>
          <a:xfrm>
            <a:off x="5676946" y="135251"/>
            <a:ext cx="3926116" cy="1250576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8B253259-68EA-4D19-B3F9-3269327B0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458" y="2659954"/>
            <a:ext cx="3200401" cy="3766604"/>
          </a:xfrm>
        </p:spPr>
        <p:txBody>
          <a:bodyPr>
            <a:normAutofit fontScale="90000"/>
          </a:bodyPr>
          <a:lstStyle/>
          <a:p>
            <a:pPr algn="ctr"/>
            <a:r>
              <a:rPr lang="es-ES" sz="2700" b="1" dirty="0">
                <a:latin typeface="Calibri" panose="020F0502020204030204" pitchFamily="34" charset="0"/>
              </a:rPr>
              <a:t>FORMACIÓN INTERNACIONAL en</a:t>
            </a:r>
            <a:br>
              <a:rPr lang="es-ES" sz="2700" b="1" dirty="0">
                <a:latin typeface="Calibri" panose="020F0502020204030204" pitchFamily="34" charset="0"/>
              </a:rPr>
            </a:br>
            <a:br>
              <a:rPr lang="es-ES" sz="2700" b="1" dirty="0">
                <a:latin typeface="Calibri" panose="020F0502020204030204" pitchFamily="34" charset="0"/>
              </a:rPr>
            </a:br>
            <a:r>
              <a:rPr lang="es-ES" sz="2700" b="1" dirty="0" err="1">
                <a:latin typeface="Calibri" panose="020F0502020204030204" pitchFamily="34" charset="0"/>
              </a:rPr>
              <a:t>Tensegridad</a:t>
            </a:r>
            <a:r>
              <a:rPr lang="es-ES" sz="2700" b="1" dirty="0">
                <a:latin typeface="Calibri" panose="020F0502020204030204" pitchFamily="34" charset="0"/>
              </a:rPr>
              <a:t> en</a:t>
            </a:r>
            <a:br>
              <a:rPr lang="es-ES" sz="2700" b="1" dirty="0">
                <a:latin typeface="Calibri" panose="020F0502020204030204" pitchFamily="34" charset="0"/>
              </a:rPr>
            </a:br>
            <a:r>
              <a:rPr lang="es-ES" sz="2700" b="1" dirty="0">
                <a:latin typeface="Calibri" panose="020F0502020204030204" pitchFamily="34" charset="0"/>
              </a:rPr>
              <a:t>PELVIPERINEOLOGÍA</a:t>
            </a:r>
            <a:br>
              <a:rPr lang="es-ES" sz="2700" b="1" dirty="0">
                <a:latin typeface="Calibri" panose="020F0502020204030204" pitchFamily="34" charset="0"/>
              </a:rPr>
            </a:br>
            <a:br>
              <a:rPr lang="es-ES" sz="2700" b="1" dirty="0">
                <a:latin typeface="Calibri" panose="020F0502020204030204" pitchFamily="34" charset="0"/>
              </a:rPr>
            </a:br>
            <a:r>
              <a:rPr lang="es-ES" dirty="0"/>
              <a:t>Concepto GDP</a:t>
            </a:r>
            <a:r>
              <a:rPr lang="es-ES" dirty="0">
                <a:latin typeface="Calibri" panose="020F0502020204030204" pitchFamily="34" charset="0"/>
              </a:rPr>
              <a:t> ®</a:t>
            </a:r>
            <a:br>
              <a:rPr lang="es-ES" dirty="0"/>
            </a:br>
            <a:br>
              <a:rPr lang="es-ES" dirty="0"/>
            </a:br>
            <a:br>
              <a:rPr lang="es-ES" sz="2000" dirty="0"/>
            </a:b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27341873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382" y="914400"/>
            <a:ext cx="1930555" cy="1447916"/>
          </a:xfrm>
          <a:prstGeom prst="rect">
            <a:avLst/>
          </a:prstGeom>
        </p:spPr>
      </p:pic>
      <p:sp>
        <p:nvSpPr>
          <p:cNvPr id="7" name="Marcador de contenido 6"/>
          <p:cNvSpPr>
            <a:spLocks noGrp="1"/>
          </p:cNvSpPr>
          <p:nvPr>
            <p:ph idx="1"/>
          </p:nvPr>
        </p:nvSpPr>
        <p:spPr>
          <a:xfrm>
            <a:off x="3518578" y="2034022"/>
            <a:ext cx="8242852" cy="51763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1600" b="1" u="sng" dirty="0">
                <a:solidFill>
                  <a:srgbClr val="0070C0"/>
                </a:solidFill>
                <a:latin typeface="Calibri" panose="020F0502020204030204" pitchFamily="34" charset="0"/>
              </a:rPr>
              <a:t>MODULO 1:</a:t>
            </a:r>
            <a:r>
              <a:rPr lang="es-ES" sz="1600" b="1" dirty="0">
                <a:solidFill>
                  <a:srgbClr val="0070C0"/>
                </a:solidFill>
                <a:latin typeface="Calibri" panose="020F0502020204030204" pitchFamily="34" charset="0"/>
              </a:rPr>
              <a:t> GDP1. REGULACIÓN TENSÉGRICA INTERDIAFRAGMÁTICA </a:t>
            </a:r>
          </a:p>
          <a:p>
            <a:pPr marL="0" indent="0" algn="ctr">
              <a:buNone/>
            </a:pPr>
            <a:r>
              <a:rPr lang="es-ES" sz="1600" b="1" dirty="0">
                <a:solidFill>
                  <a:schemeClr val="tx2"/>
                </a:solidFill>
                <a:latin typeface="Calibri" panose="020F0502020204030204" pitchFamily="34" charset="0"/>
              </a:rPr>
              <a:t>29 de ABRIL al 3 </a:t>
            </a:r>
            <a:r>
              <a:rPr lang="es-ES" sz="1600" b="1" dirty="0" err="1">
                <a:solidFill>
                  <a:schemeClr val="tx2"/>
                </a:solidFill>
                <a:latin typeface="Calibri" panose="020F0502020204030204" pitchFamily="34" charset="0"/>
              </a:rPr>
              <a:t>deMAYO</a:t>
            </a:r>
            <a:r>
              <a:rPr lang="es-ES" sz="1600" b="1" dirty="0">
                <a:solidFill>
                  <a:schemeClr val="tx2"/>
                </a:solidFill>
                <a:latin typeface="Calibri" panose="020F0502020204030204" pitchFamily="34" charset="0"/>
              </a:rPr>
              <a:t> 2020</a:t>
            </a:r>
            <a:r>
              <a:rPr lang="es-ES" sz="1600" dirty="0">
                <a:solidFill>
                  <a:schemeClr val="tx2"/>
                </a:solidFill>
                <a:latin typeface="Calibri" panose="020F0502020204030204" pitchFamily="34" charset="0"/>
              </a:rPr>
              <a:t>. </a:t>
            </a:r>
            <a:r>
              <a:rPr lang="es-ES" sz="1600" dirty="0">
                <a:solidFill>
                  <a:srgbClr val="0070C0"/>
                </a:solidFill>
                <a:latin typeface="Calibri" panose="020F0502020204030204" pitchFamily="34" charset="0"/>
              </a:rPr>
              <a:t>PRESENCIAL</a:t>
            </a:r>
          </a:p>
          <a:p>
            <a:pPr marL="0" indent="0" algn="ctr">
              <a:buNone/>
            </a:pPr>
            <a:r>
              <a:rPr lang="es-ES" sz="1600" dirty="0"/>
              <a:t>Tras haber desarrollado una anatomía palpatoria, el alumno analiza los factores etiológicos involucrados en la disfunción, y reduce los puntos de conflicto activos. Llegado a tal punto, la creación de </a:t>
            </a:r>
            <a:r>
              <a:rPr lang="es-ES" sz="1600" b="1" dirty="0"/>
              <a:t>Sinergia Diafragmática </a:t>
            </a:r>
            <a:r>
              <a:rPr lang="es-ES" sz="1600" dirty="0"/>
              <a:t>es la clave para que el paciente consiga en esta etapa de la rehabilitación una correcta gestión de la dinámica de presiones inter e </a:t>
            </a:r>
            <a:r>
              <a:rPr lang="es-ES" sz="1600" dirty="0" err="1"/>
              <a:t>intracompartimental</a:t>
            </a:r>
            <a:r>
              <a:rPr lang="es-ES" sz="1600" dirty="0"/>
              <a:t>.</a:t>
            </a:r>
          </a:p>
          <a:p>
            <a:pPr marL="0" indent="0" algn="just">
              <a:buNone/>
            </a:pPr>
            <a:endParaRPr lang="es-ES" sz="1600" dirty="0"/>
          </a:p>
          <a:p>
            <a:pPr marL="0" indent="0" algn="just">
              <a:buNone/>
            </a:pPr>
            <a:r>
              <a:rPr lang="es-ES" sz="1400" dirty="0"/>
              <a:t>Tratamiento miofascial de escucha manual y de punción  </a:t>
            </a:r>
            <a:r>
              <a:rPr lang="es-ES" sz="1400" dirty="0" err="1"/>
              <a:t>intercompartimental</a:t>
            </a:r>
            <a:r>
              <a:rPr lang="es-ES" sz="1400" dirty="0"/>
              <a:t> en CALPP.</a:t>
            </a:r>
          </a:p>
          <a:p>
            <a:pPr marL="0" indent="0" algn="just">
              <a:buNone/>
            </a:pPr>
            <a:r>
              <a:rPr lang="es-ES" sz="1400" dirty="0"/>
              <a:t>Secuencia evolutiva en cadena Sinérgica Diafragmática activa en paciente. </a:t>
            </a:r>
          </a:p>
          <a:p>
            <a:pPr marL="0" indent="0" algn="just">
              <a:buNone/>
            </a:pPr>
            <a:r>
              <a:rPr lang="es-ES" sz="1400" dirty="0"/>
              <a:t>Tratamiento clínico con </a:t>
            </a:r>
            <a:r>
              <a:rPr lang="es-ES" sz="1400" dirty="0" err="1"/>
              <a:t>Biofeedback</a:t>
            </a:r>
            <a:r>
              <a:rPr lang="es-ES" sz="1400" dirty="0"/>
              <a:t> </a:t>
            </a:r>
            <a:r>
              <a:rPr lang="es-ES" sz="1400" dirty="0" err="1"/>
              <a:t>electromiográfico</a:t>
            </a:r>
            <a:r>
              <a:rPr lang="es-ES" sz="1400" dirty="0"/>
              <a:t> del Automatismo de Anticipación Diafragmática.</a:t>
            </a:r>
          </a:p>
          <a:p>
            <a:pPr marL="0" indent="0" algn="just">
              <a:buNone/>
            </a:pPr>
            <a:r>
              <a:rPr lang="es-ES" sz="1400" dirty="0"/>
              <a:t>Tratamiento domiciliario Cognitivo-Conductual de la Sinergia Diafragmática ante esfuerzos.</a:t>
            </a:r>
          </a:p>
          <a:p>
            <a:pPr marL="0" indent="0" algn="just">
              <a:buNone/>
            </a:pPr>
            <a:r>
              <a:rPr lang="es-ES" sz="1400" dirty="0"/>
              <a:t>Exposición de secuencia evolutiva </a:t>
            </a:r>
            <a:r>
              <a:rPr lang="es-ES" sz="1400" dirty="0" err="1"/>
              <a:t>Antigravity</a:t>
            </a:r>
            <a:r>
              <a:rPr lang="es-ES" sz="1400" dirty="0"/>
              <a:t> de GDP1  de reducción de presión y  Sinergia Diafragmática.</a:t>
            </a:r>
          </a:p>
          <a:p>
            <a:pPr marL="0" indent="0" algn="just">
              <a:buNone/>
            </a:pPr>
            <a:r>
              <a:rPr lang="es-ES" sz="1400" dirty="0"/>
              <a:t>Tratamiento con </a:t>
            </a:r>
            <a:r>
              <a:rPr lang="es-ES" sz="1400" dirty="0" err="1"/>
              <a:t>Biofeedback</a:t>
            </a:r>
            <a:r>
              <a:rPr lang="es-ES" sz="1400" dirty="0"/>
              <a:t> Ecográfico de la integración propioceptiva en cadena Diafragmática. </a:t>
            </a:r>
          </a:p>
          <a:p>
            <a:pPr marL="0" indent="0" algn="just">
              <a:buNone/>
            </a:pPr>
            <a:r>
              <a:rPr lang="es-ES" sz="1400" dirty="0"/>
              <a:t>Abordaje en cicatriz con punción </a:t>
            </a:r>
            <a:r>
              <a:rPr lang="es-ES" sz="1400" dirty="0" err="1"/>
              <a:t>ecoguiada</a:t>
            </a:r>
            <a:r>
              <a:rPr lang="es-ES" sz="1400" dirty="0"/>
              <a:t> y radiofrecuencia en puntos de conflicto en continuidad </a:t>
            </a:r>
            <a:r>
              <a:rPr lang="es-ES" sz="1400" dirty="0" err="1"/>
              <a:t>miofascial</a:t>
            </a:r>
            <a:r>
              <a:rPr lang="es-ES" sz="1400" dirty="0"/>
              <a:t>.</a:t>
            </a:r>
          </a:p>
          <a:p>
            <a:pPr marL="0" indent="0" algn="just">
              <a:buNone/>
            </a:pPr>
            <a:r>
              <a:rPr lang="es-ES" sz="1400" dirty="0"/>
              <a:t>Reconstrucción miofascial en estallido vaginal con punción, radiofrecuencia MJS y laser vaginal.</a:t>
            </a:r>
          </a:p>
          <a:p>
            <a:pPr marL="0" indent="0" algn="just">
              <a:buNone/>
            </a:pPr>
            <a:endParaRPr lang="es-ES" sz="1400" dirty="0"/>
          </a:p>
          <a:p>
            <a:pPr marL="502920" lvl="1" indent="0">
              <a:buNone/>
            </a:pPr>
            <a:endParaRPr lang="es-ES" sz="1400" dirty="0"/>
          </a:p>
          <a:p>
            <a:pPr marL="502920" lvl="1" indent="0">
              <a:buNone/>
            </a:pPr>
            <a:endParaRPr lang="es-ES" sz="1400" dirty="0"/>
          </a:p>
          <a:p>
            <a:pPr marL="502920" lvl="1" indent="0">
              <a:buNone/>
            </a:pPr>
            <a:endParaRPr lang="es-ES" sz="1400" dirty="0"/>
          </a:p>
        </p:txBody>
      </p:sp>
      <p:pic>
        <p:nvPicPr>
          <p:cNvPr id="5" name="Marcador de contenido 5"/>
          <p:cNvPicPr>
            <a:picLocks noChangeAspect="1"/>
          </p:cNvPicPr>
          <p:nvPr/>
        </p:nvPicPr>
        <p:blipFill rotWithShape="1">
          <a:blip r:embed="rId3"/>
          <a:srcRect b="57530"/>
          <a:stretch/>
        </p:blipFill>
        <p:spPr>
          <a:xfrm>
            <a:off x="5676946" y="9767"/>
            <a:ext cx="3926116" cy="1250576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91D56B7C-B7ED-4555-9C13-D472D2FBC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58273" y="2516862"/>
            <a:ext cx="3769864" cy="3565628"/>
          </a:xfrm>
        </p:spPr>
        <p:txBody>
          <a:bodyPr>
            <a:normAutofit/>
          </a:bodyPr>
          <a:lstStyle/>
          <a:p>
            <a:pPr algn="ctr"/>
            <a:r>
              <a:rPr lang="es-ES" sz="2400" b="1" dirty="0">
                <a:latin typeface="Calibri" panose="020F0502020204030204" pitchFamily="34" charset="0"/>
              </a:rPr>
              <a:t>FORMACIÓN INTERNACIONAL en</a:t>
            </a:r>
            <a:br>
              <a:rPr lang="es-ES" sz="2400" b="1" dirty="0">
                <a:latin typeface="Calibri" panose="020F0502020204030204" pitchFamily="34" charset="0"/>
              </a:rPr>
            </a:br>
            <a:br>
              <a:rPr lang="es-ES" sz="2400" b="1" dirty="0">
                <a:latin typeface="Calibri" panose="020F0502020204030204" pitchFamily="34" charset="0"/>
              </a:rPr>
            </a:br>
            <a:r>
              <a:rPr lang="es-ES" sz="2400" b="1" dirty="0" err="1">
                <a:latin typeface="Calibri" panose="020F0502020204030204" pitchFamily="34" charset="0"/>
              </a:rPr>
              <a:t>Tensegridad</a:t>
            </a:r>
            <a:r>
              <a:rPr lang="es-ES" sz="2400" b="1" dirty="0">
                <a:latin typeface="Calibri" panose="020F0502020204030204" pitchFamily="34" charset="0"/>
              </a:rPr>
              <a:t> en</a:t>
            </a:r>
            <a:br>
              <a:rPr lang="es-ES" sz="2400" b="1" dirty="0">
                <a:latin typeface="Calibri" panose="020F0502020204030204" pitchFamily="34" charset="0"/>
              </a:rPr>
            </a:br>
            <a:r>
              <a:rPr lang="es-ES" sz="2400" b="1" dirty="0">
                <a:latin typeface="Calibri" panose="020F0502020204030204" pitchFamily="34" charset="0"/>
              </a:rPr>
              <a:t>PELVIPERINEOLOGÍA</a:t>
            </a:r>
            <a:br>
              <a:rPr lang="es-ES" sz="2700" b="1" dirty="0">
                <a:latin typeface="Calibri" panose="020F0502020204030204" pitchFamily="34" charset="0"/>
              </a:rPr>
            </a:br>
            <a:br>
              <a:rPr lang="es-ES" sz="2800" b="1" dirty="0"/>
            </a:br>
            <a:r>
              <a:rPr lang="es-ES" sz="3200" dirty="0"/>
              <a:t>Concepto GDP</a:t>
            </a:r>
            <a:r>
              <a:rPr lang="es-ES" sz="3200" dirty="0">
                <a:latin typeface="Calibri" panose="020F0502020204030204" pitchFamily="34" charset="0"/>
              </a:rPr>
              <a:t> ®</a:t>
            </a:r>
            <a:br>
              <a:rPr lang="es-ES" sz="3200" dirty="0"/>
            </a:b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5589040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382" y="914400"/>
            <a:ext cx="1930555" cy="1447916"/>
          </a:xfrm>
          <a:prstGeom prst="rect">
            <a:avLst/>
          </a:prstGeom>
        </p:spPr>
      </p:pic>
      <p:sp>
        <p:nvSpPr>
          <p:cNvPr id="7" name="Marcador de contenido 6"/>
          <p:cNvSpPr>
            <a:spLocks noGrp="1"/>
          </p:cNvSpPr>
          <p:nvPr>
            <p:ph idx="1"/>
          </p:nvPr>
        </p:nvSpPr>
        <p:spPr>
          <a:xfrm>
            <a:off x="3597315" y="2253802"/>
            <a:ext cx="8109581" cy="484889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s-ES" sz="1600" b="1" u="sng" dirty="0">
                <a:solidFill>
                  <a:srgbClr val="0070C0"/>
                </a:solidFill>
                <a:latin typeface="Calibri" panose="020F0502020204030204" pitchFamily="34" charset="0"/>
              </a:rPr>
              <a:t>MODULO 2:</a:t>
            </a:r>
            <a:r>
              <a:rPr lang="es-ES" sz="1600" b="1" dirty="0">
                <a:solidFill>
                  <a:srgbClr val="0070C0"/>
                </a:solidFill>
                <a:latin typeface="Calibri" panose="020F0502020204030204" pitchFamily="34" charset="0"/>
              </a:rPr>
              <a:t> GDP2. REGULACIÓN TENSÉGRICA MIOFASCIAL EN DINÁMICA MICCIONAL,    </a:t>
            </a:r>
          </a:p>
          <a:p>
            <a:pPr marL="0" indent="0" algn="ctr">
              <a:buNone/>
            </a:pPr>
            <a:r>
              <a:rPr lang="es-ES" sz="1600" b="1" dirty="0">
                <a:solidFill>
                  <a:srgbClr val="0070C0"/>
                </a:solidFill>
                <a:latin typeface="Calibri" panose="020F0502020204030204" pitchFamily="34" charset="0"/>
              </a:rPr>
              <a:t> SEXUAL Y DEFECATORIA </a:t>
            </a:r>
          </a:p>
          <a:p>
            <a:pPr marL="0" indent="0" algn="ctr">
              <a:buNone/>
            </a:pPr>
            <a:r>
              <a:rPr lang="es-ES" sz="1600" b="1" dirty="0">
                <a:solidFill>
                  <a:schemeClr val="tx2"/>
                </a:solidFill>
                <a:latin typeface="Calibri" panose="020F0502020204030204" pitchFamily="34" charset="0"/>
              </a:rPr>
              <a:t>         17 al 21 de JUNIO 2020</a:t>
            </a:r>
            <a:r>
              <a:rPr lang="es-ES" sz="1600" dirty="0">
                <a:solidFill>
                  <a:schemeClr val="tx2"/>
                </a:solidFill>
                <a:latin typeface="Calibri" panose="020F0502020204030204" pitchFamily="34" charset="0"/>
              </a:rPr>
              <a:t>. </a:t>
            </a:r>
            <a:r>
              <a:rPr lang="es-ES" sz="1600" dirty="0">
                <a:solidFill>
                  <a:srgbClr val="0070C0"/>
                </a:solidFill>
                <a:latin typeface="Calibri" panose="020F0502020204030204" pitchFamily="34" charset="0"/>
              </a:rPr>
              <a:t>PRESENCIAL</a:t>
            </a:r>
          </a:p>
          <a:p>
            <a:pPr marL="0" indent="0">
              <a:buNone/>
            </a:pPr>
            <a:r>
              <a:rPr lang="es-ES" sz="1400" dirty="0"/>
              <a:t>En nuestro concepto GDP, coexiste la GDP1 y la GDP2 en las actividades y esfuerzos de la rutina del paciente  para mantener la estabilidad pélvica perdurable en el tiempo; evitando así el riesgo de recidiva.                                                   Es el momento de gestionar una correcta actividad </a:t>
            </a:r>
            <a:r>
              <a:rPr lang="es-ES" sz="1400" dirty="0" err="1"/>
              <a:t>electromiográfica</a:t>
            </a:r>
            <a:r>
              <a:rPr lang="es-ES" sz="1400" dirty="0"/>
              <a:t> en la cadena de </a:t>
            </a:r>
            <a:r>
              <a:rPr lang="es-ES" sz="1400" b="1" dirty="0" err="1"/>
              <a:t>sinergistas</a:t>
            </a:r>
            <a:r>
              <a:rPr lang="es-ES" sz="1400" b="1" dirty="0"/>
              <a:t> </a:t>
            </a:r>
            <a:r>
              <a:rPr lang="es-ES" sz="1400" b="1" dirty="0" err="1"/>
              <a:t>miofasciales</a:t>
            </a:r>
            <a:r>
              <a:rPr lang="es-ES" sz="1400" b="1" dirty="0"/>
              <a:t>.</a:t>
            </a:r>
          </a:p>
          <a:p>
            <a:pPr marL="0" indent="0">
              <a:buNone/>
            </a:pPr>
            <a:r>
              <a:rPr lang="es-ES" sz="1400" dirty="0" err="1"/>
              <a:t>Neuromodulación</a:t>
            </a:r>
            <a:r>
              <a:rPr lang="es-ES" sz="1400" dirty="0"/>
              <a:t> de la actividad </a:t>
            </a:r>
            <a:r>
              <a:rPr lang="es-ES" sz="1400" dirty="0" err="1"/>
              <a:t>electromiográfica</a:t>
            </a:r>
            <a:r>
              <a:rPr lang="es-ES" sz="1400" dirty="0"/>
              <a:t> miofascial en Disfunción </a:t>
            </a:r>
            <a:r>
              <a:rPr lang="es-ES" sz="1400" dirty="0" err="1"/>
              <a:t>Pudendal</a:t>
            </a:r>
            <a:r>
              <a:rPr lang="es-ES" sz="1400" dirty="0"/>
              <a:t>, plexo Hipogástrico y </a:t>
            </a:r>
            <a:r>
              <a:rPr lang="es-ES" sz="1400" dirty="0" err="1"/>
              <a:t>Sacrococcígeo</a:t>
            </a:r>
            <a:r>
              <a:rPr lang="es-ES" sz="1400" dirty="0"/>
              <a:t>.</a:t>
            </a:r>
          </a:p>
          <a:p>
            <a:pPr marL="0" indent="0">
              <a:buNone/>
            </a:pPr>
            <a:r>
              <a:rPr lang="es-ES" sz="1400" dirty="0"/>
              <a:t>Técnicas manuales de Activación </a:t>
            </a:r>
            <a:r>
              <a:rPr lang="es-ES" sz="1400" dirty="0" err="1"/>
              <a:t>neuromotriz</a:t>
            </a:r>
            <a:r>
              <a:rPr lang="es-ES" sz="1400" dirty="0"/>
              <a:t> y </a:t>
            </a:r>
            <a:r>
              <a:rPr lang="es-ES" sz="1400" dirty="0" err="1"/>
              <a:t>miofascial</a:t>
            </a:r>
            <a:r>
              <a:rPr lang="es-ES" sz="1400" dirty="0"/>
              <a:t> en Síndrome </a:t>
            </a:r>
            <a:r>
              <a:rPr lang="es-ES" sz="1400" dirty="0" err="1"/>
              <a:t>Miofascial</a:t>
            </a:r>
            <a:r>
              <a:rPr lang="es-ES" sz="1400" dirty="0"/>
              <a:t> del diafragma pélvico.</a:t>
            </a:r>
          </a:p>
          <a:p>
            <a:pPr marL="0" indent="0">
              <a:buNone/>
            </a:pPr>
            <a:r>
              <a:rPr lang="es-ES" sz="1400" dirty="0" err="1"/>
              <a:t>Biofeedback</a:t>
            </a:r>
            <a:r>
              <a:rPr lang="es-ES" sz="1400" dirty="0"/>
              <a:t> </a:t>
            </a:r>
            <a:r>
              <a:rPr lang="es-ES" sz="1400" dirty="0" err="1"/>
              <a:t>electromiográfico</a:t>
            </a:r>
            <a:r>
              <a:rPr lang="es-ES" sz="1400" dirty="0"/>
              <a:t> de </a:t>
            </a:r>
            <a:r>
              <a:rPr lang="es-ES" sz="1400" dirty="0" err="1"/>
              <a:t>neuromodulación</a:t>
            </a:r>
            <a:r>
              <a:rPr lang="es-ES" sz="1400" dirty="0"/>
              <a:t> </a:t>
            </a:r>
            <a:r>
              <a:rPr lang="es-ES" sz="1400" dirty="0" err="1"/>
              <a:t>transperineal</a:t>
            </a:r>
            <a:r>
              <a:rPr lang="es-ES" sz="1400" dirty="0"/>
              <a:t>, endocavitaria y con radiofrecuencia MJS. </a:t>
            </a:r>
          </a:p>
          <a:p>
            <a:pPr marL="0" indent="0">
              <a:buNone/>
            </a:pPr>
            <a:r>
              <a:rPr lang="es-ES" sz="1400" dirty="0" err="1"/>
              <a:t>Biofeedback</a:t>
            </a:r>
            <a:r>
              <a:rPr lang="es-ES" sz="1400" dirty="0"/>
              <a:t> combinado </a:t>
            </a:r>
            <a:r>
              <a:rPr lang="es-ES" sz="1400" dirty="0" err="1"/>
              <a:t>electromiográfico</a:t>
            </a:r>
            <a:r>
              <a:rPr lang="es-ES" sz="1400" dirty="0"/>
              <a:t> con electroestimulación según nivel para creación de sinergia miofascial en CALPP. Tratamiento adaptado lúdico en el infante con alteración miccional y/o </a:t>
            </a:r>
            <a:r>
              <a:rPr lang="es-ES" sz="1400" dirty="0" err="1"/>
              <a:t>defecatoria</a:t>
            </a:r>
            <a:r>
              <a:rPr lang="es-ES" sz="1400" dirty="0"/>
              <a:t>.</a:t>
            </a:r>
          </a:p>
          <a:p>
            <a:pPr marL="0" indent="0">
              <a:buNone/>
            </a:pPr>
            <a:r>
              <a:rPr lang="es-ES" sz="1400" dirty="0" err="1"/>
              <a:t>Biofeedback</a:t>
            </a:r>
            <a:r>
              <a:rPr lang="es-ES" sz="1400" dirty="0"/>
              <a:t> ecográfico de planos abdominales, visceral y </a:t>
            </a:r>
            <a:r>
              <a:rPr lang="es-ES" sz="1400" dirty="0" err="1"/>
              <a:t>transperineal</a:t>
            </a:r>
            <a:r>
              <a:rPr lang="es-ES" sz="1400" dirty="0"/>
              <a:t> de diafragma pélvico. </a:t>
            </a:r>
          </a:p>
          <a:p>
            <a:pPr marL="0" indent="0">
              <a:buNone/>
            </a:pPr>
            <a:r>
              <a:rPr lang="es-ES" sz="1400" dirty="0"/>
              <a:t>Sinergia Miofascial de rehabilitación de Diástasis Abdominal. </a:t>
            </a:r>
            <a:r>
              <a:rPr lang="es-ES" sz="1400" dirty="0" err="1"/>
              <a:t>Biofeedback</a:t>
            </a:r>
            <a:r>
              <a:rPr lang="es-ES" sz="1400" dirty="0"/>
              <a:t> manométrico vaginal / </a:t>
            </a:r>
            <a:r>
              <a:rPr lang="es-ES" sz="1400" dirty="0" err="1"/>
              <a:t>anorectal</a:t>
            </a:r>
            <a:r>
              <a:rPr lang="es-ES" sz="1400" dirty="0"/>
              <a:t>.</a:t>
            </a:r>
          </a:p>
          <a:p>
            <a:pPr marL="0" indent="0">
              <a:buNone/>
            </a:pPr>
            <a:r>
              <a:rPr lang="es-ES" sz="1400" dirty="0"/>
              <a:t>Reestructuración de </a:t>
            </a:r>
            <a:r>
              <a:rPr lang="es-ES" sz="1400" dirty="0" err="1"/>
              <a:t>POPs</a:t>
            </a:r>
            <a:r>
              <a:rPr lang="es-ES" sz="1400" dirty="0"/>
              <a:t> y dinámica miccional, sexual y reproductiva en adulto mujer y varón.</a:t>
            </a:r>
          </a:p>
          <a:p>
            <a:pPr marL="0" indent="0">
              <a:buNone/>
            </a:pPr>
            <a:r>
              <a:rPr lang="es-ES" sz="1400" dirty="0"/>
              <a:t>Reeducación manométrica de la dinámica </a:t>
            </a:r>
            <a:r>
              <a:rPr lang="es-ES" sz="1400" dirty="0" err="1"/>
              <a:t>defecatoria</a:t>
            </a:r>
            <a:endParaRPr lang="es-ES" sz="1400" dirty="0"/>
          </a:p>
          <a:p>
            <a:pPr marL="0" indent="0">
              <a:buNone/>
            </a:pPr>
            <a:endParaRPr lang="es-ES" sz="1400" dirty="0"/>
          </a:p>
          <a:p>
            <a:pPr marL="0" indent="0">
              <a:buNone/>
            </a:pPr>
            <a:endParaRPr lang="es-ES" sz="1400" dirty="0"/>
          </a:p>
          <a:p>
            <a:pPr lvl="1">
              <a:buFontTx/>
              <a:buChar char="-"/>
            </a:pPr>
            <a:endParaRPr lang="es-ES" sz="1400" dirty="0"/>
          </a:p>
          <a:p>
            <a:pPr marL="502920" lvl="1" indent="0">
              <a:buNone/>
            </a:pPr>
            <a:endParaRPr lang="es-ES" sz="1400" dirty="0"/>
          </a:p>
          <a:p>
            <a:pPr marL="502920" lvl="1" indent="0">
              <a:buNone/>
            </a:pPr>
            <a:endParaRPr lang="es-ES" sz="1400" dirty="0"/>
          </a:p>
          <a:p>
            <a:pPr marL="502920" lvl="1" indent="0">
              <a:buNone/>
            </a:pPr>
            <a:endParaRPr lang="es-ES" sz="1400" dirty="0"/>
          </a:p>
        </p:txBody>
      </p:sp>
      <p:pic>
        <p:nvPicPr>
          <p:cNvPr id="5" name="Marcador de contenido 5"/>
          <p:cNvPicPr>
            <a:picLocks noChangeAspect="1"/>
          </p:cNvPicPr>
          <p:nvPr/>
        </p:nvPicPr>
        <p:blipFill rotWithShape="1">
          <a:blip r:embed="rId3"/>
          <a:srcRect b="57530"/>
          <a:stretch/>
        </p:blipFill>
        <p:spPr>
          <a:xfrm>
            <a:off x="5676946" y="135251"/>
            <a:ext cx="3926116" cy="1250576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B81D7A1C-DBA9-4FF2-AEF4-A87FC1540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458" y="2492529"/>
            <a:ext cx="3200401" cy="3547663"/>
          </a:xfrm>
        </p:spPr>
        <p:txBody>
          <a:bodyPr>
            <a:normAutofit fontScale="90000"/>
          </a:bodyPr>
          <a:lstStyle/>
          <a:p>
            <a:pPr algn="ctr"/>
            <a:r>
              <a:rPr lang="es-ES" sz="2700" b="1" dirty="0">
                <a:latin typeface="Calibri" panose="020F0502020204030204" pitchFamily="34" charset="0"/>
              </a:rPr>
              <a:t>FORMACIÓN INTERNACIONAL en</a:t>
            </a:r>
            <a:br>
              <a:rPr lang="es-ES" sz="2700" b="1" dirty="0">
                <a:latin typeface="Calibri" panose="020F0502020204030204" pitchFamily="34" charset="0"/>
              </a:rPr>
            </a:br>
            <a:br>
              <a:rPr lang="es-ES" sz="2700" b="1" dirty="0">
                <a:latin typeface="Calibri" panose="020F0502020204030204" pitchFamily="34" charset="0"/>
              </a:rPr>
            </a:br>
            <a:r>
              <a:rPr lang="es-ES" sz="2700" b="1" dirty="0" err="1">
                <a:latin typeface="Calibri" panose="020F0502020204030204" pitchFamily="34" charset="0"/>
              </a:rPr>
              <a:t>Tensegridad</a:t>
            </a:r>
            <a:r>
              <a:rPr lang="es-ES" sz="2700" b="1" dirty="0">
                <a:latin typeface="Calibri" panose="020F0502020204030204" pitchFamily="34" charset="0"/>
              </a:rPr>
              <a:t> en</a:t>
            </a:r>
            <a:br>
              <a:rPr lang="es-ES" sz="2700" b="1" dirty="0">
                <a:latin typeface="Calibri" panose="020F0502020204030204" pitchFamily="34" charset="0"/>
              </a:rPr>
            </a:br>
            <a:r>
              <a:rPr lang="es-ES" sz="2700" b="1" dirty="0">
                <a:latin typeface="Calibri" panose="020F0502020204030204" pitchFamily="34" charset="0"/>
              </a:rPr>
              <a:t>PELVIPERINEOLOGÍA</a:t>
            </a:r>
            <a:br>
              <a:rPr lang="es-ES" sz="3200" b="1" dirty="0">
                <a:latin typeface="Calibri" panose="020F0502020204030204" pitchFamily="34" charset="0"/>
              </a:rPr>
            </a:br>
            <a:br>
              <a:rPr lang="es-ES" sz="3200" b="1" dirty="0">
                <a:latin typeface="Calibri" panose="020F0502020204030204" pitchFamily="34" charset="0"/>
              </a:rPr>
            </a:br>
            <a:br>
              <a:rPr lang="es-ES" sz="2800" b="1" dirty="0"/>
            </a:br>
            <a:r>
              <a:rPr lang="es-ES" sz="3200" dirty="0"/>
              <a:t>Concepto GDP</a:t>
            </a:r>
            <a:r>
              <a:rPr lang="es-ES" sz="3200" dirty="0">
                <a:latin typeface="Calibri" panose="020F0502020204030204" pitchFamily="34" charset="0"/>
              </a:rPr>
              <a:t> ®</a:t>
            </a:r>
            <a:br>
              <a:rPr lang="es-ES" sz="3200" dirty="0"/>
            </a:b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5396629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382" y="914400"/>
            <a:ext cx="1930555" cy="1447916"/>
          </a:xfrm>
          <a:prstGeom prst="rect">
            <a:avLst/>
          </a:prstGeom>
        </p:spPr>
      </p:pic>
      <p:sp>
        <p:nvSpPr>
          <p:cNvPr id="7" name="Marcador de contenido 6"/>
          <p:cNvSpPr>
            <a:spLocks noGrp="1"/>
          </p:cNvSpPr>
          <p:nvPr>
            <p:ph idx="1"/>
          </p:nvPr>
        </p:nvSpPr>
        <p:spPr>
          <a:xfrm>
            <a:off x="3559869" y="2001077"/>
            <a:ext cx="7985053" cy="4951077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s-ES" sz="1700" b="1" u="sng" dirty="0">
                <a:solidFill>
                  <a:srgbClr val="0070C0"/>
                </a:solidFill>
                <a:latin typeface="Calibri" panose="020F0502020204030204" pitchFamily="34" charset="0"/>
              </a:rPr>
              <a:t>MODULO 2:</a:t>
            </a:r>
            <a:r>
              <a:rPr lang="es-ES" sz="1700" b="1" dirty="0">
                <a:solidFill>
                  <a:srgbClr val="0070C0"/>
                </a:solidFill>
                <a:latin typeface="Calibri" panose="020F0502020204030204" pitchFamily="34" charset="0"/>
              </a:rPr>
              <a:t> GDP3. EVOLUCIÓN DEL EQUILIBRIO SINERGICO Y TONO ESTABILIZADO EN CALPP</a:t>
            </a:r>
          </a:p>
          <a:p>
            <a:pPr marL="0" indent="0" algn="ctr">
              <a:buNone/>
            </a:pPr>
            <a:r>
              <a:rPr lang="es-ES" sz="1700" b="1" dirty="0">
                <a:solidFill>
                  <a:schemeClr val="tx2"/>
                </a:solidFill>
                <a:latin typeface="Calibri" panose="020F0502020204030204" pitchFamily="34" charset="0"/>
              </a:rPr>
              <a:t>       17 al 21 de JUNIO 2020. </a:t>
            </a:r>
            <a:r>
              <a:rPr lang="es-ES" sz="1700" dirty="0">
                <a:solidFill>
                  <a:srgbClr val="0070C0"/>
                </a:solidFill>
                <a:latin typeface="Calibri" panose="020F0502020204030204" pitchFamily="34" charset="0"/>
              </a:rPr>
              <a:t>PRESENCIAL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s-ES" sz="1400" dirty="0"/>
              <a:t>El alumno ha aprendido a analizar la etiología disfuncional y restaurar la óptima </a:t>
            </a:r>
            <a:r>
              <a:rPr lang="es-ES" sz="1400" dirty="0" err="1"/>
              <a:t>tensegridad</a:t>
            </a:r>
            <a:r>
              <a:rPr lang="es-ES" sz="1400" dirty="0"/>
              <a:t> mediante la reducción de puntos de conflicto cicatriciales y tensionales. Además sabe desarrollar un protocolo evolutivo personalizado a cada paciente que estabilice la actividad </a:t>
            </a:r>
            <a:r>
              <a:rPr lang="es-ES" sz="1400" dirty="0" err="1"/>
              <a:t>neuromotriz</a:t>
            </a:r>
            <a:r>
              <a:rPr lang="es-ES" sz="1400" dirty="0"/>
              <a:t> y miofascial.                                                                                             Con todo ello, normalizar </a:t>
            </a:r>
            <a:r>
              <a:rPr lang="es-ES" sz="1400" b="1" dirty="0"/>
              <a:t> </a:t>
            </a:r>
            <a:r>
              <a:rPr lang="es-ES" sz="1400" dirty="0"/>
              <a:t>la óptima </a:t>
            </a:r>
            <a:r>
              <a:rPr lang="es-ES" sz="1400" b="1" dirty="0"/>
              <a:t>Gestión de Dinámica de Presiones </a:t>
            </a:r>
            <a:r>
              <a:rPr lang="es-ES" sz="1400" dirty="0"/>
              <a:t>y el </a:t>
            </a:r>
            <a:r>
              <a:rPr lang="es-ES" sz="1400" b="1" dirty="0"/>
              <a:t>tono en  el CALPP (GDP3) </a:t>
            </a:r>
            <a:r>
              <a:rPr lang="es-ES" sz="1400" dirty="0"/>
              <a:t>para lograr una pelvis en equilibrio de transferencia de cargas y de sus óptimas funciones miccional, sexual y </a:t>
            </a:r>
            <a:r>
              <a:rPr lang="es-ES" sz="1400" dirty="0" err="1"/>
              <a:t>defecatoria</a:t>
            </a:r>
            <a:r>
              <a:rPr lang="es-ES" sz="1400" dirty="0"/>
              <a:t>.</a:t>
            </a:r>
          </a:p>
          <a:p>
            <a:pPr marL="0" indent="0">
              <a:buNone/>
            </a:pPr>
            <a:r>
              <a:rPr lang="es-ES" sz="1400" dirty="0"/>
              <a:t>Promoción del trofismo y tono con cabezal MJS, tratamiento manual y de punción en disfunción varón y mujer.</a:t>
            </a:r>
          </a:p>
          <a:p>
            <a:pPr marL="0" indent="0">
              <a:buNone/>
            </a:pPr>
            <a:r>
              <a:rPr lang="es-ES" sz="1400" dirty="0"/>
              <a:t>Técnica de punción seca </a:t>
            </a:r>
            <a:r>
              <a:rPr lang="es-ES" sz="1400" dirty="0" err="1"/>
              <a:t>transperineal</a:t>
            </a:r>
            <a:r>
              <a:rPr lang="es-ES" sz="1400" dirty="0"/>
              <a:t> en diafragma pélvico como liberación de punto gatillo, </a:t>
            </a:r>
            <a:r>
              <a:rPr lang="es-ES" sz="1400" dirty="0" err="1"/>
              <a:t>biofeedback</a:t>
            </a:r>
            <a:r>
              <a:rPr lang="es-ES" sz="1400" dirty="0"/>
              <a:t> </a:t>
            </a:r>
            <a:r>
              <a:rPr lang="es-ES" sz="1400" dirty="0" err="1"/>
              <a:t>electromiográfico</a:t>
            </a:r>
            <a:r>
              <a:rPr lang="es-ES" sz="1400" dirty="0"/>
              <a:t> </a:t>
            </a:r>
            <a:r>
              <a:rPr lang="es-ES" sz="1400" dirty="0" err="1"/>
              <a:t>transperineal</a:t>
            </a:r>
            <a:r>
              <a:rPr lang="es-ES" sz="1400" dirty="0"/>
              <a:t> en diafragma pélvico y </a:t>
            </a:r>
            <a:r>
              <a:rPr lang="es-ES" sz="1400" dirty="0" err="1"/>
              <a:t>electroestimulación</a:t>
            </a:r>
            <a:r>
              <a:rPr lang="es-ES" sz="1400" dirty="0"/>
              <a:t> tónica.</a:t>
            </a:r>
          </a:p>
          <a:p>
            <a:pPr marL="0" indent="0">
              <a:buNone/>
            </a:pPr>
            <a:r>
              <a:rPr lang="es-ES" sz="1400" dirty="0"/>
              <a:t>Secuencia tónica en GDP3 de diafragma urogenital en disfunción miccional en mujer y varón </a:t>
            </a:r>
            <a:r>
              <a:rPr lang="es-ES" sz="1400" dirty="0" err="1"/>
              <a:t>prostatectomizado</a:t>
            </a:r>
            <a:r>
              <a:rPr lang="es-ES" sz="1400" dirty="0"/>
              <a:t>.</a:t>
            </a:r>
          </a:p>
          <a:p>
            <a:pPr marL="0" indent="0">
              <a:buNone/>
            </a:pPr>
            <a:r>
              <a:rPr lang="es-ES" sz="1400" dirty="0"/>
              <a:t>Secuencia </a:t>
            </a:r>
            <a:r>
              <a:rPr lang="es-ES" sz="1400" dirty="0" err="1"/>
              <a:t>fásica</a:t>
            </a:r>
            <a:r>
              <a:rPr lang="es-ES" sz="1400" dirty="0"/>
              <a:t> en GDP3 de anticipación diafragmática y </a:t>
            </a:r>
            <a:r>
              <a:rPr lang="es-ES" sz="1400" dirty="0" err="1"/>
              <a:t>miofascial</a:t>
            </a:r>
            <a:r>
              <a:rPr lang="es-ES" sz="1400" dirty="0"/>
              <a:t> ante esfuerzos.</a:t>
            </a:r>
          </a:p>
          <a:p>
            <a:pPr marL="0" indent="0">
              <a:buNone/>
            </a:pPr>
            <a:r>
              <a:rPr lang="es-ES" sz="1400" dirty="0"/>
              <a:t>Secuencia tónica en GDP3 en diafragma pélvico y disfunción </a:t>
            </a:r>
            <a:r>
              <a:rPr lang="es-ES" sz="1400" dirty="0" err="1"/>
              <a:t>defecatoria</a:t>
            </a:r>
            <a:r>
              <a:rPr lang="es-ES" sz="1400" dirty="0"/>
              <a:t>.</a:t>
            </a:r>
          </a:p>
          <a:p>
            <a:pPr marL="0" indent="0">
              <a:buNone/>
            </a:pPr>
            <a:r>
              <a:rPr lang="es-ES" sz="1400" dirty="0"/>
              <a:t>Secuencia GDP3 en disfunción eréctil y eyaculatoria masculina.</a:t>
            </a:r>
          </a:p>
          <a:p>
            <a:pPr marL="0" indent="0">
              <a:buNone/>
            </a:pPr>
            <a:r>
              <a:rPr lang="es-ES" sz="1400" dirty="0"/>
              <a:t>Secuencia GDP3 en disfunción orgásmica femenina.</a:t>
            </a:r>
          </a:p>
          <a:p>
            <a:pPr marL="0" indent="0">
              <a:buNone/>
            </a:pPr>
            <a:r>
              <a:rPr lang="es-ES" sz="1400" dirty="0"/>
              <a:t>Secuencia evolutiva de la óptima GDP en corrección de técnica en deportista de impacto y alto rendimiento.</a:t>
            </a:r>
          </a:p>
          <a:p>
            <a:pPr marL="0" indent="0">
              <a:buNone/>
            </a:pPr>
            <a:endParaRPr lang="es-ES" sz="1400" dirty="0"/>
          </a:p>
          <a:p>
            <a:pPr lvl="1">
              <a:buFontTx/>
              <a:buChar char="-"/>
            </a:pPr>
            <a:endParaRPr lang="es-ES" sz="1400" dirty="0"/>
          </a:p>
          <a:p>
            <a:pPr marL="502920" lvl="1" indent="0">
              <a:buNone/>
            </a:pPr>
            <a:endParaRPr lang="es-ES" sz="1400" dirty="0"/>
          </a:p>
          <a:p>
            <a:pPr marL="502920" lvl="1" indent="0">
              <a:buNone/>
            </a:pPr>
            <a:endParaRPr lang="es-ES" sz="1400" dirty="0"/>
          </a:p>
          <a:p>
            <a:pPr marL="502920" lvl="1" indent="0">
              <a:buNone/>
            </a:pPr>
            <a:endParaRPr lang="es-ES" sz="1400" dirty="0"/>
          </a:p>
        </p:txBody>
      </p:sp>
      <p:pic>
        <p:nvPicPr>
          <p:cNvPr id="5" name="Marcador de contenido 5"/>
          <p:cNvPicPr>
            <a:picLocks noChangeAspect="1"/>
          </p:cNvPicPr>
          <p:nvPr/>
        </p:nvPicPr>
        <p:blipFill rotWithShape="1">
          <a:blip r:embed="rId3"/>
          <a:srcRect b="57530"/>
          <a:stretch/>
        </p:blipFill>
        <p:spPr>
          <a:xfrm>
            <a:off x="5676946" y="135251"/>
            <a:ext cx="3926116" cy="1250576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58E125E3-EB3F-4071-9824-FFCE1B83B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534" y="2683465"/>
            <a:ext cx="3110249" cy="3586300"/>
          </a:xfrm>
        </p:spPr>
        <p:txBody>
          <a:bodyPr>
            <a:noAutofit/>
          </a:bodyPr>
          <a:lstStyle/>
          <a:p>
            <a:pPr algn="ctr"/>
            <a:r>
              <a:rPr lang="es-ES" sz="2400" b="1" dirty="0">
                <a:latin typeface="Calibri" panose="020F0502020204030204" pitchFamily="34" charset="0"/>
              </a:rPr>
              <a:t>FORMACIÓN INTERNACIONAL en</a:t>
            </a:r>
            <a:br>
              <a:rPr lang="es-ES" sz="2400" b="1" dirty="0">
                <a:latin typeface="Calibri" panose="020F0502020204030204" pitchFamily="34" charset="0"/>
              </a:rPr>
            </a:br>
            <a:br>
              <a:rPr lang="es-ES" sz="2400" b="1" dirty="0">
                <a:latin typeface="Calibri" panose="020F0502020204030204" pitchFamily="34" charset="0"/>
              </a:rPr>
            </a:br>
            <a:r>
              <a:rPr lang="es-ES" sz="2400" b="1" dirty="0" err="1">
                <a:latin typeface="Calibri" panose="020F0502020204030204" pitchFamily="34" charset="0"/>
              </a:rPr>
              <a:t>Tensegridad</a:t>
            </a:r>
            <a:r>
              <a:rPr lang="es-ES" sz="2400" b="1" dirty="0">
                <a:latin typeface="Calibri" panose="020F0502020204030204" pitchFamily="34" charset="0"/>
              </a:rPr>
              <a:t> en</a:t>
            </a:r>
            <a:br>
              <a:rPr lang="es-ES" sz="2400" b="1" dirty="0">
                <a:latin typeface="Calibri" panose="020F0502020204030204" pitchFamily="34" charset="0"/>
              </a:rPr>
            </a:br>
            <a:r>
              <a:rPr lang="es-ES" sz="2400" b="1" dirty="0">
                <a:latin typeface="Calibri" panose="020F0502020204030204" pitchFamily="34" charset="0"/>
              </a:rPr>
              <a:t>PELVIPERINEOLOGÍA</a:t>
            </a:r>
            <a:br>
              <a:rPr lang="es-ES" sz="2400" b="1" dirty="0">
                <a:latin typeface="Calibri" panose="020F0502020204030204" pitchFamily="34" charset="0"/>
              </a:rPr>
            </a:br>
            <a:br>
              <a:rPr lang="es-ES" sz="3200" b="1" dirty="0">
                <a:latin typeface="Calibri" panose="020F0502020204030204" pitchFamily="34" charset="0"/>
              </a:rPr>
            </a:br>
            <a:r>
              <a:rPr lang="es-ES" sz="3200" dirty="0"/>
              <a:t>Concepto GDP</a:t>
            </a:r>
            <a:r>
              <a:rPr lang="es-ES" sz="3200" dirty="0">
                <a:latin typeface="Calibri" panose="020F0502020204030204" pitchFamily="34" charset="0"/>
              </a:rPr>
              <a:t> ®</a:t>
            </a:r>
            <a:br>
              <a:rPr lang="es-ES" sz="3200" dirty="0"/>
            </a:br>
            <a:br>
              <a:rPr lang="es-ES" sz="2800" dirty="0"/>
            </a:b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16833672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2918" y="1516475"/>
            <a:ext cx="2947482" cy="4601183"/>
          </a:xfrm>
        </p:spPr>
        <p:txBody>
          <a:bodyPr/>
          <a:lstStyle/>
          <a:p>
            <a:pPr algn="ctr"/>
            <a:r>
              <a:rPr lang="es-ES" dirty="0"/>
              <a:t>PRACTICAS CLINICAS </a:t>
            </a:r>
            <a:br>
              <a:rPr lang="es-ES" dirty="0"/>
            </a:br>
            <a:r>
              <a:rPr lang="es-ES" sz="2000" dirty="0"/>
              <a:t>EN NUESTRA CLINICA IRU  EN  BUENOS AIRES</a:t>
            </a:r>
            <a:br>
              <a:rPr lang="es-ES" sz="2000" dirty="0"/>
            </a:br>
            <a:r>
              <a:rPr lang="es-ES" sz="2000" dirty="0"/>
              <a:t> O IRU MÁLAGA, ESPAÑA.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382" y="914400"/>
            <a:ext cx="1930555" cy="1447916"/>
          </a:xfrm>
          <a:prstGeom prst="rect">
            <a:avLst/>
          </a:prstGeom>
        </p:spPr>
      </p:pic>
      <p:sp>
        <p:nvSpPr>
          <p:cNvPr id="7" name="Marcador de contenido 6"/>
          <p:cNvSpPr>
            <a:spLocks noGrp="1"/>
          </p:cNvSpPr>
          <p:nvPr>
            <p:ph idx="1"/>
          </p:nvPr>
        </p:nvSpPr>
        <p:spPr>
          <a:xfrm>
            <a:off x="3869268" y="1795540"/>
            <a:ext cx="7315200" cy="432211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s-ES" sz="1400" b="1" dirty="0"/>
              <a:t>PRACTICAS CLÍNICAS DEL ALUMNO EN IRU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s-ES" sz="1400" dirty="0"/>
              <a:t>Nuestro </a:t>
            </a:r>
            <a:r>
              <a:rPr lang="es-ES" sz="1400" b="1" dirty="0"/>
              <a:t>objetivo asistencial</a:t>
            </a:r>
            <a:r>
              <a:rPr lang="es-ES" sz="1400" dirty="0"/>
              <a:t> es la satisfacción del paciente en </a:t>
            </a:r>
            <a:r>
              <a:rPr lang="es-ES" sz="1400" dirty="0" err="1"/>
              <a:t>pelviperineología</a:t>
            </a:r>
            <a:r>
              <a:rPr lang="es-ES" sz="1400" dirty="0"/>
              <a:t> mediante la eficacia del tratamiento con técnicas y tecnologías de última generación desarrolladas mediante nuestro objetivo </a:t>
            </a:r>
            <a:r>
              <a:rPr lang="es-ES" sz="1400" dirty="0" err="1"/>
              <a:t>investigatorio</a:t>
            </a:r>
            <a:r>
              <a:rPr lang="es-ES" sz="1400" dirty="0"/>
              <a:t>. Colaboramos con fabricas de productos sanitarios, sus equipos de ingeniería, docencia y publicidad en la mejora de sus productos y equipos médicos, mientras lo combinamos con el </a:t>
            </a:r>
            <a:r>
              <a:rPr lang="es-ES" sz="1400" b="1" dirty="0"/>
              <a:t>desarrollo de estudios</a:t>
            </a:r>
            <a:r>
              <a:rPr lang="es-ES" sz="1400" dirty="0"/>
              <a:t> y foros de puesta en común de tratamientos </a:t>
            </a:r>
            <a:r>
              <a:rPr lang="es-ES" sz="1400" dirty="0" err="1"/>
              <a:t>multicéntricos</a:t>
            </a:r>
            <a:r>
              <a:rPr lang="es-ES" sz="1400" dirty="0"/>
              <a:t> entre múltiples centros hospitalarios, clínicas de </a:t>
            </a:r>
            <a:r>
              <a:rPr lang="es-ES" sz="1400" dirty="0" err="1"/>
              <a:t>pelviperineología</a:t>
            </a:r>
            <a:r>
              <a:rPr lang="es-ES" sz="1400" dirty="0"/>
              <a:t> y universidades de kinesiología a nivel internacional. Ello nos deriva en nuestro </a:t>
            </a:r>
            <a:r>
              <a:rPr lang="es-ES" sz="1400" b="1" dirty="0"/>
              <a:t>objetivo docente</a:t>
            </a:r>
            <a:r>
              <a:rPr lang="es-ES" sz="1400" dirty="0"/>
              <a:t> con la actualización de los mismos mediante la formación continuada en nuestros cursos y jornadas de diferentes campos de la </a:t>
            </a:r>
            <a:r>
              <a:rPr lang="es-ES" sz="1400" dirty="0" err="1"/>
              <a:t>pelviperineología</a:t>
            </a:r>
            <a:r>
              <a:rPr lang="es-ES" sz="1400" dirty="0"/>
              <a:t>, asegurando mantener a nuestros alumnos en la vanguardia del abordaje de la disfunción pélvica de sus pacientes. Para finalizar su formación cada alumno puede solicitar a la Organización docente la asistencia a nuestra clínica, en la que cada día llevará a la práctica los conocimientos adquiridos durante la docencia, familiarizarse con el ritmo de tratamiento, crear capacidad de análisis y resolución del abordaje de cada disfunción en infantes, gestantes, mujer y varón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s-ES" sz="1400" dirty="0"/>
              <a:t>Continua el formulario de solicitud de prácticas clínicas</a:t>
            </a:r>
          </a:p>
        </p:txBody>
      </p:sp>
      <p:pic>
        <p:nvPicPr>
          <p:cNvPr id="5" name="Marcador de contenido 5"/>
          <p:cNvPicPr>
            <a:picLocks noChangeAspect="1"/>
          </p:cNvPicPr>
          <p:nvPr/>
        </p:nvPicPr>
        <p:blipFill rotWithShape="1">
          <a:blip r:embed="rId3"/>
          <a:srcRect b="57530"/>
          <a:stretch/>
        </p:blipFill>
        <p:spPr>
          <a:xfrm>
            <a:off x="4681863" y="0"/>
            <a:ext cx="5637001" cy="1795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2056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2918" y="2130850"/>
            <a:ext cx="2947482" cy="3967657"/>
          </a:xfrm>
        </p:spPr>
        <p:txBody>
          <a:bodyPr/>
          <a:lstStyle/>
          <a:p>
            <a:pPr algn="ctr"/>
            <a:r>
              <a:rPr lang="es-ES" dirty="0"/>
              <a:t>Solicitud de Prácticas clínicas en </a:t>
            </a:r>
            <a:br>
              <a:rPr lang="es-ES" dirty="0"/>
            </a:br>
            <a:r>
              <a:rPr lang="es-ES" dirty="0"/>
              <a:t>IRU Bs. As.</a:t>
            </a:r>
            <a:br>
              <a:rPr lang="es-ES" dirty="0"/>
            </a:br>
            <a:r>
              <a:rPr lang="es-ES" dirty="0"/>
              <a:t>o </a:t>
            </a:r>
            <a:br>
              <a:rPr lang="es-ES" dirty="0"/>
            </a:br>
            <a:r>
              <a:rPr lang="es-ES" dirty="0"/>
              <a:t>IRU Málaga</a:t>
            </a:r>
            <a:endParaRPr lang="es-ES" sz="20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382" y="864107"/>
            <a:ext cx="1930555" cy="1447916"/>
          </a:xfrm>
          <a:prstGeom prst="rect">
            <a:avLst/>
          </a:prstGeom>
        </p:spPr>
      </p:pic>
      <p:sp>
        <p:nvSpPr>
          <p:cNvPr id="7" name="Marcador de contenido 6"/>
          <p:cNvSpPr>
            <a:spLocks noGrp="1"/>
          </p:cNvSpPr>
          <p:nvPr>
            <p:ph idx="1"/>
          </p:nvPr>
        </p:nvSpPr>
        <p:spPr>
          <a:xfrm>
            <a:off x="3448594" y="864107"/>
            <a:ext cx="8503920" cy="571957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S" sz="1700" dirty="0"/>
              <a:t>Si estás interesado en involucrarte en nuestro equipo como alumno en prácticas clínicas, puedes rellenar el siguiente formulario y enviarlo a la Organización docente en la que has finalizado tu formación completa o enviárnoslo a </a:t>
            </a:r>
            <a:r>
              <a:rPr lang="es-ES" sz="1700" dirty="0">
                <a:hlinkClick r:id="rId3"/>
              </a:rPr>
              <a:t>info@irumalaga.com</a:t>
            </a:r>
            <a:endParaRPr lang="es-ES" sz="1700" dirty="0"/>
          </a:p>
          <a:p>
            <a:endParaRPr lang="es-ES" sz="1700" dirty="0"/>
          </a:p>
          <a:p>
            <a:r>
              <a:rPr lang="es-ES" sz="1700" dirty="0"/>
              <a:t>Nombre completo: _______________________________________</a:t>
            </a:r>
          </a:p>
          <a:p>
            <a:r>
              <a:rPr lang="es-ES" sz="1700" dirty="0"/>
              <a:t>Número de DNI o pasaporte: _______________________________</a:t>
            </a:r>
          </a:p>
          <a:p>
            <a:r>
              <a:rPr lang="es-ES" sz="1700" dirty="0"/>
              <a:t>Entidad Docente con la que has completado tu formación en GDP: </a:t>
            </a:r>
          </a:p>
          <a:p>
            <a:r>
              <a:rPr lang="es-ES" sz="1700" dirty="0"/>
              <a:t>-_______________________________________________________</a:t>
            </a:r>
          </a:p>
          <a:p>
            <a:r>
              <a:rPr lang="es-ES" sz="1700" dirty="0"/>
              <a:t>Número de días que solicitas realizar prácticas clínicas en IRU: ____</a:t>
            </a:r>
          </a:p>
          <a:p>
            <a:r>
              <a:rPr lang="es-ES" sz="1700" dirty="0"/>
              <a:t>Fechas que tienes disponibles para venir con nosotros: </a:t>
            </a:r>
          </a:p>
          <a:p>
            <a:r>
              <a:rPr lang="es-ES" sz="1700" dirty="0"/>
              <a:t>________________________________________________________</a:t>
            </a:r>
          </a:p>
          <a:p>
            <a:r>
              <a:rPr lang="es-ES" sz="1700" dirty="0"/>
              <a:t>Email __________________________      </a:t>
            </a:r>
            <a:r>
              <a:rPr lang="es-ES" sz="1700" dirty="0" err="1"/>
              <a:t>Tlf</a:t>
            </a:r>
            <a:r>
              <a:rPr lang="es-ES" sz="1700" dirty="0"/>
              <a:t> ____________________</a:t>
            </a:r>
          </a:p>
          <a:p>
            <a:pPr marL="0" indent="0">
              <a:buNone/>
            </a:pPr>
            <a:r>
              <a:rPr lang="es-ES" sz="1700" dirty="0"/>
              <a:t>Te recordamos que puedes estar con nosotros de 1 a 10 días siempre tras finalizar la formación completa, solo tienes que enviarnos las fechas en las que </a:t>
            </a:r>
            <a:r>
              <a:rPr lang="es-ES" sz="1700" dirty="0" err="1"/>
              <a:t>podrias</a:t>
            </a:r>
            <a:r>
              <a:rPr lang="es-ES" sz="1700" dirty="0"/>
              <a:t> venir y te confirmaremos si hay disponibilidad. </a:t>
            </a:r>
          </a:p>
          <a:p>
            <a:pPr marL="0" indent="0">
              <a:buNone/>
            </a:pPr>
            <a:r>
              <a:rPr lang="es-ES" sz="1700" dirty="0"/>
              <a:t>Si tienes duda respecto a cómo realizar el pago tanto nacional como internacional de tus prácticas clínicas puedes escribirnos y te enviaremos todos los datos. </a:t>
            </a:r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24846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5856F8-02F3-6E48-B25C-CA97140CA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es-CR" sz="3200" dirty="0"/>
            </a:br>
            <a:br>
              <a:rPr lang="es-CR" sz="3200" dirty="0"/>
            </a:br>
            <a:r>
              <a:rPr lang="es-CR" sz="3200" dirty="0"/>
              <a:t>Equipo Docente Internacional</a:t>
            </a:r>
            <a:br>
              <a:rPr lang="es-CR" sz="3200" dirty="0"/>
            </a:br>
            <a:br>
              <a:rPr lang="es-CR" sz="3200" dirty="0"/>
            </a:br>
            <a:r>
              <a:rPr lang="es-ES" sz="3200" dirty="0"/>
              <a:t>Concepto GDP</a:t>
            </a:r>
            <a:r>
              <a:rPr lang="es-ES" sz="3200" dirty="0">
                <a:latin typeface="Calibri" panose="020F0502020204030204" pitchFamily="34" charset="0"/>
              </a:rPr>
              <a:t> </a:t>
            </a:r>
            <a:r>
              <a:rPr lang="es-ES" dirty="0">
                <a:latin typeface="Calibri" panose="020F0502020204030204" pitchFamily="34" charset="0"/>
              </a:rPr>
              <a:t>®</a:t>
            </a:r>
            <a:r>
              <a:rPr lang="es-CR" dirty="0"/>
              <a:t> </a:t>
            </a:r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323DF48A-8F52-534B-ADC7-A0B58C2553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8661"/>
          <a:stretch/>
        </p:blipFill>
        <p:spPr>
          <a:xfrm>
            <a:off x="4554705" y="1866900"/>
            <a:ext cx="6002509" cy="4165600"/>
          </a:xfr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3F6AD88F-6745-8346-8663-2D317352C4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382" y="914400"/>
            <a:ext cx="1930555" cy="1447916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32228ABD-5655-4C0E-B788-BCB2DBE24A2F}"/>
              </a:ext>
            </a:extLst>
          </p:cNvPr>
          <p:cNvSpPr txBox="1">
            <a:spLocks/>
          </p:cNvSpPr>
          <p:nvPr/>
        </p:nvSpPr>
        <p:spPr>
          <a:xfrm>
            <a:off x="3618292" y="558889"/>
            <a:ext cx="8058150" cy="13080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es-CR" sz="3200" dirty="0">
                <a:solidFill>
                  <a:srgbClr val="0070C0"/>
                </a:solidFill>
              </a:rPr>
            </a:br>
            <a:r>
              <a:rPr lang="es-CR" sz="2300" dirty="0">
                <a:solidFill>
                  <a:srgbClr val="00B0F0"/>
                </a:solidFill>
              </a:rPr>
              <a:t>Docentes</a:t>
            </a:r>
            <a:r>
              <a:rPr lang="es-CR" sz="2300" dirty="0">
                <a:solidFill>
                  <a:srgbClr val="0070C0"/>
                </a:solidFill>
              </a:rPr>
              <a:t> acreditados por su intensa formación y prácticas realizadas en nuestra sede IRU Málaga. Capacitados para enseñar </a:t>
            </a:r>
            <a:r>
              <a:rPr lang="es-CR" sz="2300" dirty="0">
                <a:solidFill>
                  <a:srgbClr val="00B0F0"/>
                </a:solidFill>
              </a:rPr>
              <a:t>el Concepto GDP a nivel Internacional</a:t>
            </a:r>
            <a:r>
              <a:rPr lang="es-CR" sz="2300" dirty="0">
                <a:solidFill>
                  <a:srgbClr val="0070C0"/>
                </a:solidFill>
              </a:rPr>
              <a:t>. Guiarán a cada alumno  en su aprendizaje práctico durante el curso. Los alumnos que deseen, tras finalizar el curso de especialización,           podrán acercarse y presenciar clínicas en </a:t>
            </a:r>
            <a:r>
              <a:rPr lang="es-CR" sz="2300" dirty="0">
                <a:solidFill>
                  <a:srgbClr val="00B0F0"/>
                </a:solidFill>
              </a:rPr>
              <a:t>IRU Málaga</a:t>
            </a:r>
            <a:r>
              <a:rPr lang="es-CR" sz="2300" dirty="0">
                <a:solidFill>
                  <a:srgbClr val="0070C0"/>
                </a:solidFill>
              </a:rPr>
              <a:t>,  </a:t>
            </a:r>
            <a:r>
              <a:rPr lang="es-CR" sz="2300" dirty="0">
                <a:solidFill>
                  <a:srgbClr val="00B0F0"/>
                </a:solidFill>
              </a:rPr>
              <a:t>IRU Argentina( Buenos Aires </a:t>
            </a:r>
            <a:r>
              <a:rPr lang="es-CR" sz="2300" dirty="0">
                <a:solidFill>
                  <a:srgbClr val="0070C0"/>
                </a:solidFill>
              </a:rPr>
              <a:t>y </a:t>
            </a:r>
            <a:r>
              <a:rPr lang="es-CR" sz="2300" dirty="0">
                <a:solidFill>
                  <a:srgbClr val="00B0F0"/>
                </a:solidFill>
              </a:rPr>
              <a:t>San Luís)</a:t>
            </a:r>
            <a:r>
              <a:rPr lang="es-CR" sz="2300" dirty="0">
                <a:solidFill>
                  <a:srgbClr val="0070C0"/>
                </a:solidFill>
              </a:rPr>
              <a:t>,  </a:t>
            </a:r>
          </a:p>
          <a:p>
            <a:pPr algn="ctr"/>
            <a:r>
              <a:rPr lang="es-CR" sz="2300" dirty="0">
                <a:solidFill>
                  <a:srgbClr val="00B0F0"/>
                </a:solidFill>
              </a:rPr>
              <a:t>IRU Costa Rica</a:t>
            </a:r>
            <a:r>
              <a:rPr lang="es-CR" sz="2300" dirty="0">
                <a:solidFill>
                  <a:srgbClr val="0070C0"/>
                </a:solidFill>
              </a:rPr>
              <a:t>,</a:t>
            </a:r>
            <a:r>
              <a:rPr lang="es-CR" sz="2300" dirty="0">
                <a:solidFill>
                  <a:srgbClr val="00B0F0"/>
                </a:solidFill>
              </a:rPr>
              <a:t> IRU Guatemala</a:t>
            </a:r>
            <a:r>
              <a:rPr lang="es-CR" sz="2300" dirty="0">
                <a:solidFill>
                  <a:srgbClr val="0070C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80121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DCB294-C646-2541-B0B8-A1649E10B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" y="1381012"/>
            <a:ext cx="3228975" cy="4601183"/>
          </a:xfrm>
        </p:spPr>
        <p:txBody>
          <a:bodyPr>
            <a:normAutofit/>
          </a:bodyPr>
          <a:lstStyle/>
          <a:p>
            <a:pPr algn="ctr"/>
            <a:br>
              <a:rPr lang="es-CR" sz="3200" dirty="0"/>
            </a:br>
            <a:r>
              <a:rPr lang="es-CR" sz="3200" dirty="0"/>
              <a:t>Equipo Docente para Buenos Aires </a:t>
            </a:r>
            <a:br>
              <a:rPr lang="es-CR" sz="3200" dirty="0"/>
            </a:br>
            <a:br>
              <a:rPr lang="es-CR" sz="3200" dirty="0"/>
            </a:br>
            <a:r>
              <a:rPr lang="es-ES" sz="3200" dirty="0"/>
              <a:t>Concepto GDP</a:t>
            </a:r>
            <a:r>
              <a:rPr lang="es-ES" sz="3200" dirty="0">
                <a:latin typeface="Calibri" panose="020F0502020204030204" pitchFamily="34" charset="0"/>
              </a:rPr>
              <a:t> ®</a:t>
            </a:r>
            <a:endParaRPr lang="es-CR" sz="32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4FDCABA-42CC-FE40-BDE7-86037D9EA2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382" y="914400"/>
            <a:ext cx="1930555" cy="1447916"/>
          </a:xfrm>
          <a:prstGeom prst="rect">
            <a:avLst/>
          </a:prstGeom>
        </p:spPr>
      </p:pic>
      <p:pic>
        <p:nvPicPr>
          <p:cNvPr id="8" name="Marcador de contenido 7" descr="Imagen que contiene persona, mujer, ropa, de pie&#10;&#10;Descripción generada automáticamente">
            <a:extLst>
              <a:ext uri="{FF2B5EF4-FFF2-40B4-BE49-F238E27FC236}">
                <a16:creationId xmlns:a16="http://schemas.microsoft.com/office/drawing/2014/main" id="{EA39D547-824B-4872-B55F-BF7CFCCBF5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55597" y="896359"/>
            <a:ext cx="5273332" cy="3515555"/>
          </a:xfr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5954E409-5B76-49CA-A293-22A75686479A}"/>
              </a:ext>
            </a:extLst>
          </p:cNvPr>
          <p:cNvSpPr txBox="1">
            <a:spLocks/>
          </p:cNvSpPr>
          <p:nvPr/>
        </p:nvSpPr>
        <p:spPr>
          <a:xfrm>
            <a:off x="4223309" y="896359"/>
            <a:ext cx="2810538" cy="8507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es-CR" sz="3200" b="1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es-ES" sz="3200" b="1" dirty="0">
                <a:solidFill>
                  <a:schemeClr val="bg2">
                    <a:lumMod val="50000"/>
                  </a:schemeClr>
                </a:solidFill>
              </a:rPr>
              <a:t>Daniela </a:t>
            </a:r>
            <a:r>
              <a:rPr lang="es-ES" sz="3200" b="1" dirty="0" err="1">
                <a:solidFill>
                  <a:schemeClr val="bg2">
                    <a:lumMod val="50000"/>
                  </a:schemeClr>
                </a:solidFill>
              </a:rPr>
              <a:t>Gasparín</a:t>
            </a:r>
            <a:r>
              <a:rPr lang="es-ES" sz="32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es-CR" sz="3200" b="1" dirty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r>
              <a:rPr lang="es-CR" sz="3200" b="1" dirty="0">
                <a:solidFill>
                  <a:schemeClr val="bg2">
                    <a:lumMod val="50000"/>
                  </a:schemeClr>
                </a:solidFill>
              </a:rPr>
              <a:t>&amp;</a:t>
            </a:r>
          </a:p>
          <a:p>
            <a:pPr algn="ctr"/>
            <a:r>
              <a:rPr lang="es-CR" sz="3200" b="1" dirty="0">
                <a:solidFill>
                  <a:schemeClr val="bg2">
                    <a:lumMod val="50000"/>
                  </a:schemeClr>
                </a:solidFill>
              </a:rPr>
              <a:t>Marta Jerez Sainz</a:t>
            </a:r>
            <a:endParaRPr lang="es-ES" sz="32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EAAF7F89-8B80-48C2-9536-921C17A9FFA1}"/>
              </a:ext>
            </a:extLst>
          </p:cNvPr>
          <p:cNvSpPr txBox="1">
            <a:spLocks/>
          </p:cNvSpPr>
          <p:nvPr/>
        </p:nvSpPr>
        <p:spPr>
          <a:xfrm>
            <a:off x="4855597" y="4411914"/>
            <a:ext cx="4208890" cy="16867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600" dirty="0">
                <a:solidFill>
                  <a:srgbClr val="00B0F0"/>
                </a:solidFill>
              </a:rPr>
              <a:t>Daniela </a:t>
            </a:r>
            <a:r>
              <a:rPr lang="es-ES" sz="1600" dirty="0" err="1">
                <a:solidFill>
                  <a:srgbClr val="00B0F0"/>
                </a:solidFill>
              </a:rPr>
              <a:t>Gasparín</a:t>
            </a:r>
            <a:r>
              <a:rPr lang="es-ES" sz="1600" dirty="0">
                <a:solidFill>
                  <a:srgbClr val="00B0F0"/>
                </a:solidFill>
              </a:rPr>
              <a:t> </a:t>
            </a:r>
          </a:p>
          <a:p>
            <a:r>
              <a:rPr lang="es-ES" sz="1600" dirty="0">
                <a:solidFill>
                  <a:srgbClr val="0070C0"/>
                </a:solidFill>
              </a:rPr>
              <a:t>Directora IRU Buenos Aires</a:t>
            </a:r>
          </a:p>
          <a:p>
            <a:r>
              <a:rPr lang="es-ES" sz="1600" dirty="0">
                <a:solidFill>
                  <a:srgbClr val="0070C0"/>
                </a:solidFill>
              </a:rPr>
              <a:t>Docente Internacional Concepto GDP</a:t>
            </a:r>
          </a:p>
          <a:p>
            <a:r>
              <a:rPr lang="es-ES" sz="1600" dirty="0">
                <a:solidFill>
                  <a:srgbClr val="0070C0"/>
                </a:solidFill>
              </a:rPr>
              <a:t>Especialista en </a:t>
            </a:r>
            <a:r>
              <a:rPr lang="es-ES" sz="1600" dirty="0" err="1">
                <a:solidFill>
                  <a:srgbClr val="0070C0"/>
                </a:solidFill>
              </a:rPr>
              <a:t>Pelviperineología</a:t>
            </a:r>
            <a:endParaRPr lang="es-ES" sz="1600" dirty="0">
              <a:solidFill>
                <a:srgbClr val="0070C0"/>
              </a:solidFill>
            </a:endParaRPr>
          </a:p>
          <a:p>
            <a:r>
              <a:rPr lang="es-ES" sz="1600" dirty="0">
                <a:solidFill>
                  <a:srgbClr val="0070C0"/>
                </a:solidFill>
              </a:rPr>
              <a:t>Gerente del Equipo Multidisciplinario en </a:t>
            </a:r>
            <a:r>
              <a:rPr lang="es-ES" sz="1600" dirty="0" err="1">
                <a:solidFill>
                  <a:srgbClr val="0070C0"/>
                </a:solidFill>
              </a:rPr>
              <a:t>CasaPlena</a:t>
            </a:r>
            <a:endParaRPr lang="es-ES" sz="1600" dirty="0">
              <a:solidFill>
                <a:srgbClr val="0070C0"/>
              </a:solidFill>
            </a:endParaRPr>
          </a:p>
          <a:p>
            <a:endParaRPr lang="es-CR" sz="16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858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55559" y="2664818"/>
            <a:ext cx="7315200" cy="1795540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es-ES" sz="2700" dirty="0">
                <a:solidFill>
                  <a:schemeClr val="accent5">
                    <a:lumMod val="20000"/>
                    <a:lumOff val="80000"/>
                  </a:schemeClr>
                </a:solidFill>
                <a:latin typeface="Calibri" panose="020F0502020204030204" pitchFamily="34" charset="0"/>
              </a:rPr>
              <a:t>EN EL CURSO DE 120 HS DE                                                       FORMACIÓN CONTINUADA INTERNACIONAL</a:t>
            </a:r>
            <a:br>
              <a:rPr lang="es-ES" sz="2800" dirty="0">
                <a:latin typeface="Calibri" panose="020F0502020204030204" pitchFamily="34" charset="0"/>
              </a:rPr>
            </a:br>
            <a:r>
              <a:rPr lang="es-ES" sz="3100" dirty="0">
                <a:latin typeface="Calibri" panose="020F0502020204030204" pitchFamily="34" charset="0"/>
              </a:rPr>
              <a:t>DANIELA GASPARÍN</a:t>
            </a:r>
            <a:br>
              <a:rPr lang="es-ES" sz="2800" dirty="0">
                <a:latin typeface="Calibri" panose="020F0502020204030204" pitchFamily="34" charset="0"/>
              </a:rPr>
            </a:br>
            <a:endParaRPr lang="es-ES" sz="2800" dirty="0">
              <a:latin typeface="Calibri" panose="020F050202020403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83251" y="4038410"/>
            <a:ext cx="8017862" cy="1543454"/>
          </a:xfrm>
        </p:spPr>
        <p:txBody>
          <a:bodyPr>
            <a:noAutofit/>
          </a:bodyPr>
          <a:lstStyle/>
          <a:p>
            <a:pPr algn="ctr"/>
            <a:r>
              <a:rPr lang="es-ES" sz="1800" dirty="0">
                <a:latin typeface="Calibri" panose="020F0502020204030204" pitchFamily="34" charset="0"/>
              </a:rPr>
              <a:t>ESTÁ CAPACITADA COMO DOCENTE ACREDITADA PRESENCIAL                                    DEL CONCEPTO GDP ®</a:t>
            </a:r>
          </a:p>
          <a:p>
            <a:pPr algn="ctr"/>
            <a:r>
              <a:rPr lang="es-ES" sz="1800" dirty="0">
                <a:latin typeface="Calibri" panose="020F0502020204030204" pitchFamily="34" charset="0"/>
              </a:rPr>
              <a:t>TENSEGRIDAD EN PELVIPERINEOLOGIA</a:t>
            </a:r>
          </a:p>
          <a:p>
            <a:pPr algn="ctr"/>
            <a:r>
              <a:rPr lang="es-ES" sz="1800" dirty="0">
                <a:latin typeface="Calibri" panose="020F0502020204030204" pitchFamily="34" charset="0"/>
              </a:rPr>
              <a:t>PARA IMPARTIRLO COMO PARTE DEL EQUIPO DOCENTE del Instituto de Rehabilitación y </a:t>
            </a:r>
            <a:r>
              <a:rPr lang="es-ES" sz="1800" dirty="0" err="1">
                <a:latin typeface="Calibri" panose="020F0502020204030204" pitchFamily="34" charset="0"/>
              </a:rPr>
              <a:t>Uroginecología</a:t>
            </a:r>
            <a:r>
              <a:rPr lang="es-ES" sz="1800" dirty="0">
                <a:latin typeface="Calibri" panose="020F0502020204030204" pitchFamily="34" charset="0"/>
              </a:rPr>
              <a:t> junto a MARTA JEREZ SAINZ como Gerente de IRU, creadora del concepto GDP y Directora Docente de la formación</a:t>
            </a:r>
          </a:p>
        </p:txBody>
      </p:sp>
      <p:pic>
        <p:nvPicPr>
          <p:cNvPr id="4" name="Marcador de contenido 5"/>
          <p:cNvPicPr>
            <a:picLocks noChangeAspect="1"/>
          </p:cNvPicPr>
          <p:nvPr/>
        </p:nvPicPr>
        <p:blipFill rotWithShape="1">
          <a:blip r:embed="rId2"/>
          <a:srcRect b="57530"/>
          <a:stretch/>
        </p:blipFill>
        <p:spPr>
          <a:xfrm>
            <a:off x="1908947" y="490328"/>
            <a:ext cx="5637001" cy="1795540"/>
          </a:xfrm>
          <a:prstGeom prst="rect">
            <a:avLst/>
          </a:prstGeom>
        </p:spPr>
      </p:pic>
      <p:cxnSp>
        <p:nvCxnSpPr>
          <p:cNvPr id="6" name="Conector recto de flecha 5"/>
          <p:cNvCxnSpPr>
            <a:cxnSpLocks/>
          </p:cNvCxnSpPr>
          <p:nvPr/>
        </p:nvCxnSpPr>
        <p:spPr>
          <a:xfrm>
            <a:off x="1894659" y="3900496"/>
            <a:ext cx="5637001" cy="0"/>
          </a:xfrm>
          <a:prstGeom prst="straightConnector1">
            <a:avLst/>
          </a:prstGeom>
          <a:ln>
            <a:headEnd type="oval"/>
            <a:tailEnd type="oval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8054136" y="2019095"/>
            <a:ext cx="5316583" cy="2872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5591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321674" y="3947547"/>
            <a:ext cx="4945704" cy="17458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1600" dirty="0">
                <a:solidFill>
                  <a:srgbClr val="0070C0"/>
                </a:solidFill>
                <a:latin typeface="Calibri" panose="020F0502020204030204" pitchFamily="34" charset="0"/>
              </a:rPr>
              <a:t>         “Ampliando nuestra observación más</a:t>
            </a:r>
          </a:p>
          <a:p>
            <a:pPr marL="0" indent="0" algn="ctr">
              <a:buNone/>
            </a:pPr>
            <a:r>
              <a:rPr lang="es-ES" sz="1600" dirty="0">
                <a:solidFill>
                  <a:srgbClr val="0070C0"/>
                </a:solidFill>
                <a:latin typeface="Calibri" panose="020F0502020204030204" pitchFamily="34" charset="0"/>
              </a:rPr>
              <a:t>         allá del síntoma; encontraremos</a:t>
            </a:r>
          </a:p>
          <a:p>
            <a:pPr marL="0" indent="0" algn="ctr">
              <a:buNone/>
            </a:pPr>
            <a:r>
              <a:rPr lang="es-ES" sz="1600" dirty="0">
                <a:solidFill>
                  <a:srgbClr val="0070C0"/>
                </a:solidFill>
                <a:latin typeface="Calibri" panose="020F0502020204030204" pitchFamily="34" charset="0"/>
              </a:rPr>
              <a:t>las respuestas”</a:t>
            </a:r>
          </a:p>
          <a:p>
            <a:pPr marL="0" indent="0" algn="ctr">
              <a:buNone/>
            </a:pPr>
            <a:r>
              <a:rPr lang="es-ES" sz="1600" i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Daniela </a:t>
            </a:r>
            <a:r>
              <a:rPr lang="es-ES" sz="1600" i="1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Gasparín</a:t>
            </a:r>
            <a:endParaRPr lang="es-ES" sz="1600" i="1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382" y="914400"/>
            <a:ext cx="1930555" cy="1447916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911E8F1D-1479-4B8B-827A-5310F64FF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23837"/>
            <a:ext cx="3578087" cy="4697414"/>
          </a:xfrm>
        </p:spPr>
        <p:txBody>
          <a:bodyPr/>
          <a:lstStyle/>
          <a:p>
            <a:pPr algn="ctr"/>
            <a:br>
              <a:rPr lang="es-ES" dirty="0"/>
            </a:br>
            <a:br>
              <a:rPr lang="es-ES" sz="3200" b="1" dirty="0"/>
            </a:br>
            <a:r>
              <a:rPr lang="es-ES" sz="3200" b="1" dirty="0">
                <a:latin typeface="Calibri" panose="020F0502020204030204" pitchFamily="34" charset="0"/>
              </a:rPr>
              <a:t>DOCENTE PRESENCIAL</a:t>
            </a:r>
            <a:br>
              <a:rPr lang="es-ES" sz="3200" b="1" dirty="0">
                <a:latin typeface="Calibri" panose="020F0502020204030204" pitchFamily="34" charset="0"/>
              </a:rPr>
            </a:br>
            <a:br>
              <a:rPr lang="es-ES" sz="3200" b="1" dirty="0">
                <a:latin typeface="Calibri" panose="020F0502020204030204" pitchFamily="34" charset="0"/>
              </a:rPr>
            </a:br>
            <a:r>
              <a:rPr lang="es-ES" sz="2800" b="1" dirty="0">
                <a:latin typeface="Calibri" panose="020F0502020204030204" pitchFamily="34" charset="0"/>
              </a:rPr>
              <a:t>Tensegridad en</a:t>
            </a:r>
            <a:br>
              <a:rPr lang="es-ES" sz="2800" b="1" dirty="0">
                <a:latin typeface="Calibri" panose="020F0502020204030204" pitchFamily="34" charset="0"/>
              </a:rPr>
            </a:br>
            <a:r>
              <a:rPr lang="es-ES" sz="2800" b="1" dirty="0">
                <a:latin typeface="Calibri" panose="020F0502020204030204" pitchFamily="34" charset="0"/>
              </a:rPr>
              <a:t>PELVIPERINEOLOGÍA</a:t>
            </a:r>
            <a:br>
              <a:rPr lang="es-ES" sz="3200" b="1" dirty="0">
                <a:latin typeface="Calibri" panose="020F0502020204030204" pitchFamily="34" charset="0"/>
              </a:rPr>
            </a:br>
            <a:br>
              <a:rPr lang="es-ES" sz="3200" b="1" dirty="0">
                <a:latin typeface="Calibri" panose="020F0502020204030204" pitchFamily="34" charset="0"/>
              </a:rPr>
            </a:br>
            <a:r>
              <a:rPr lang="es-ES" sz="3200" dirty="0"/>
              <a:t>Concepto GDP</a:t>
            </a:r>
            <a:r>
              <a:rPr lang="es-ES" sz="3200" dirty="0">
                <a:latin typeface="Calibri" panose="020F0502020204030204" pitchFamily="34" charset="0"/>
              </a:rPr>
              <a:t> ®</a:t>
            </a:r>
            <a:endParaRPr lang="es-ES" sz="3200" dirty="0"/>
          </a:p>
        </p:txBody>
      </p:sp>
      <p:pic>
        <p:nvPicPr>
          <p:cNvPr id="5" name="Imagen 4" descr="Imagen que contiene persona, ropa, mujer, pared&#10;&#10;Descripción generada automáticamente">
            <a:extLst>
              <a:ext uri="{FF2B5EF4-FFF2-40B4-BE49-F238E27FC236}">
                <a16:creationId xmlns:a16="http://schemas.microsoft.com/office/drawing/2014/main" id="{974D36A9-8EF0-483D-A643-DED8755A43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263" t="11477" r="28022" b="18145"/>
          <a:stretch/>
        </p:blipFill>
        <p:spPr>
          <a:xfrm>
            <a:off x="3578087" y="807835"/>
            <a:ext cx="2432878" cy="3108961"/>
          </a:xfrm>
          <a:prstGeom prst="rect">
            <a:avLst/>
          </a:prstGeom>
        </p:spPr>
      </p:pic>
      <p:pic>
        <p:nvPicPr>
          <p:cNvPr id="7" name="Imagen 6" descr="Imagen que contiene persona, pared, interior, sentado&#10;&#10;Descripción generada automáticamente">
            <a:extLst>
              <a:ext uri="{FF2B5EF4-FFF2-40B4-BE49-F238E27FC236}">
                <a16:creationId xmlns:a16="http://schemas.microsoft.com/office/drawing/2014/main" id="{6DCBEB02-649D-4B3C-B642-6401304668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8960" y="801963"/>
            <a:ext cx="2221379" cy="3954544"/>
          </a:xfrm>
          <a:prstGeom prst="rect">
            <a:avLst/>
          </a:prstGeom>
        </p:spPr>
      </p:pic>
      <p:pic>
        <p:nvPicPr>
          <p:cNvPr id="12" name="Imagen 11" descr="Imagen que contiene persona, pared, interior, mesa&#10;&#10;Descripción generada automáticamente">
            <a:extLst>
              <a:ext uri="{FF2B5EF4-FFF2-40B4-BE49-F238E27FC236}">
                <a16:creationId xmlns:a16="http://schemas.microsoft.com/office/drawing/2014/main" id="{73DDD5F0-7346-4E05-A8B0-3A2DF3A421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8396" y="1383977"/>
            <a:ext cx="2438487" cy="4341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3696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696991" y="4837505"/>
            <a:ext cx="7947322" cy="13754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1600" dirty="0">
                <a:latin typeface="Calibri" panose="020F0502020204030204" pitchFamily="34" charset="0"/>
              </a:rPr>
              <a:t>“La Fisioterapia en </a:t>
            </a:r>
            <a:r>
              <a:rPr lang="es-ES" sz="1600" dirty="0" err="1">
                <a:latin typeface="Calibri" panose="020F0502020204030204" pitchFamily="34" charset="0"/>
              </a:rPr>
              <a:t>Pelviperineología</a:t>
            </a:r>
            <a:r>
              <a:rPr lang="es-ES" sz="1600" dirty="0">
                <a:latin typeface="Calibri" panose="020F0502020204030204" pitchFamily="34" charset="0"/>
              </a:rPr>
              <a:t> involucra la Tensegridad de cada                        componente </a:t>
            </a:r>
            <a:r>
              <a:rPr lang="es-ES" sz="1600" dirty="0" err="1">
                <a:latin typeface="Calibri" panose="020F0502020204030204" pitchFamily="34" charset="0"/>
              </a:rPr>
              <a:t>exo</a:t>
            </a:r>
            <a:r>
              <a:rPr lang="es-ES" sz="1600" dirty="0">
                <a:latin typeface="Calibri" panose="020F0502020204030204" pitchFamily="34" charset="0"/>
              </a:rPr>
              <a:t> y </a:t>
            </a:r>
            <a:r>
              <a:rPr lang="es-ES" sz="1600" dirty="0" err="1">
                <a:latin typeface="Calibri" panose="020F0502020204030204" pitchFamily="34" charset="0"/>
              </a:rPr>
              <a:t>endopélvico</a:t>
            </a:r>
            <a:r>
              <a:rPr lang="es-ES" sz="1600" dirty="0">
                <a:latin typeface="Calibri" panose="020F0502020204030204" pitchFamily="34" charset="0"/>
              </a:rPr>
              <a:t>, </a:t>
            </a:r>
          </a:p>
          <a:p>
            <a:pPr marL="0" indent="0" algn="ctr">
              <a:buNone/>
            </a:pPr>
            <a:r>
              <a:rPr lang="es-ES" sz="1600" dirty="0">
                <a:latin typeface="Calibri" panose="020F0502020204030204" pitchFamily="34" charset="0"/>
              </a:rPr>
              <a:t>No </a:t>
            </a:r>
            <a:r>
              <a:rPr lang="es-ES" sz="1600" dirty="0" err="1">
                <a:latin typeface="Calibri" panose="020F0502020204030204" pitchFamily="34" charset="0"/>
              </a:rPr>
              <a:t>Only</a:t>
            </a:r>
            <a:r>
              <a:rPr lang="es-ES" sz="1600" dirty="0">
                <a:latin typeface="Calibri" panose="020F0502020204030204" pitchFamily="34" charset="0"/>
              </a:rPr>
              <a:t> </a:t>
            </a:r>
            <a:r>
              <a:rPr lang="es-ES" sz="1600" dirty="0" err="1">
                <a:latin typeface="Calibri" panose="020F0502020204030204" pitchFamily="34" charset="0"/>
              </a:rPr>
              <a:t>Pelvic</a:t>
            </a:r>
            <a:r>
              <a:rPr lang="es-ES" sz="1600" dirty="0">
                <a:latin typeface="Calibri" panose="020F0502020204030204" pitchFamily="34" charset="0"/>
              </a:rPr>
              <a:t> </a:t>
            </a:r>
            <a:r>
              <a:rPr lang="es-ES" sz="1600" dirty="0" err="1">
                <a:latin typeface="Calibri" panose="020F0502020204030204" pitchFamily="34" charset="0"/>
              </a:rPr>
              <a:t>Floor</a:t>
            </a:r>
            <a:r>
              <a:rPr lang="es-ES" sz="1600" dirty="0">
                <a:latin typeface="Calibri" panose="020F0502020204030204" pitchFamily="34" charset="0"/>
              </a:rPr>
              <a:t>, </a:t>
            </a:r>
            <a:r>
              <a:rPr lang="es-ES" sz="1600" dirty="0" err="1">
                <a:latin typeface="Calibri" panose="020F0502020204030204" pitchFamily="34" charset="0"/>
              </a:rPr>
              <a:t>Further</a:t>
            </a:r>
            <a:r>
              <a:rPr lang="es-ES" sz="1600" dirty="0">
                <a:latin typeface="Calibri" panose="020F0502020204030204" pitchFamily="34" charset="0"/>
              </a:rPr>
              <a:t> More.”</a:t>
            </a:r>
          </a:p>
          <a:p>
            <a:pPr marL="0" indent="0" algn="ctr">
              <a:buNone/>
            </a:pPr>
            <a:r>
              <a:rPr lang="es-ES" sz="1600" dirty="0">
                <a:latin typeface="Calibri" panose="020F0502020204030204" pitchFamily="34" charset="0"/>
              </a:rPr>
              <a:t>MARTA JEREZ SAINZ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382" y="914400"/>
            <a:ext cx="1930555" cy="1447916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911E8F1D-1479-4B8B-827A-5310F64FF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782" y="1123837"/>
            <a:ext cx="3173067" cy="4601183"/>
          </a:xfrm>
        </p:spPr>
        <p:txBody>
          <a:bodyPr/>
          <a:lstStyle/>
          <a:p>
            <a:pPr algn="ctr"/>
            <a:br>
              <a:rPr lang="es-ES" dirty="0"/>
            </a:br>
            <a:br>
              <a:rPr lang="es-ES" dirty="0"/>
            </a:br>
            <a:br>
              <a:rPr lang="es-ES" dirty="0"/>
            </a:br>
            <a:r>
              <a:rPr lang="es-ES" sz="3200" b="1" dirty="0">
                <a:latin typeface="Calibri" panose="020F0502020204030204" pitchFamily="34" charset="0"/>
              </a:rPr>
              <a:t>DOCENTE ON LIVE </a:t>
            </a:r>
            <a:br>
              <a:rPr lang="es-ES" sz="2800" b="1" dirty="0">
                <a:latin typeface="Calibri" panose="020F0502020204030204" pitchFamily="34" charset="0"/>
              </a:rPr>
            </a:br>
            <a:br>
              <a:rPr lang="es-ES" sz="2800" b="1" dirty="0">
                <a:latin typeface="Calibri" panose="020F0502020204030204" pitchFamily="34" charset="0"/>
              </a:rPr>
            </a:br>
            <a:r>
              <a:rPr lang="es-ES" sz="2800" b="1" dirty="0">
                <a:latin typeface="Calibri" panose="020F0502020204030204" pitchFamily="34" charset="0"/>
              </a:rPr>
              <a:t>Tensegridad en </a:t>
            </a:r>
            <a:br>
              <a:rPr lang="es-ES" sz="2800" b="1" dirty="0">
                <a:latin typeface="Calibri" panose="020F0502020204030204" pitchFamily="34" charset="0"/>
              </a:rPr>
            </a:br>
            <a:r>
              <a:rPr lang="es-ES" sz="2800" b="1" dirty="0">
                <a:latin typeface="Calibri" panose="020F0502020204030204" pitchFamily="34" charset="0"/>
              </a:rPr>
              <a:t>PELVIPERINEOLOGÍA</a:t>
            </a:r>
            <a:br>
              <a:rPr lang="es-ES" sz="3200" b="1" dirty="0">
                <a:latin typeface="Calibri" panose="020F0502020204030204" pitchFamily="34" charset="0"/>
              </a:rPr>
            </a:br>
            <a:br>
              <a:rPr lang="es-ES" sz="3200" b="1" dirty="0"/>
            </a:br>
            <a:r>
              <a:rPr lang="es-ES" sz="3200" dirty="0"/>
              <a:t>Concepto GDP</a:t>
            </a:r>
            <a:r>
              <a:rPr lang="es-ES" sz="3200" dirty="0">
                <a:latin typeface="Calibri" panose="020F0502020204030204" pitchFamily="34" charset="0"/>
              </a:rPr>
              <a:t> ®</a:t>
            </a:r>
            <a:endParaRPr lang="es-ES" sz="3200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7F3EFA54-8231-4180-AC2B-ACCE5C343E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1681" y="914400"/>
            <a:ext cx="5882834" cy="3923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3414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3127" y="2493984"/>
            <a:ext cx="2715749" cy="3620647"/>
          </a:xfrm>
        </p:spPr>
        <p:txBody>
          <a:bodyPr/>
          <a:lstStyle/>
          <a:p>
            <a:pPr algn="ctr"/>
            <a:r>
              <a:rPr lang="es-ES" sz="2400" b="1" dirty="0"/>
              <a:t>SOLO SUELO PÉLVICO???</a:t>
            </a:r>
            <a:br>
              <a:rPr lang="es-ES" sz="2400" b="1" dirty="0"/>
            </a:br>
            <a:br>
              <a:rPr lang="es-ES" sz="2400" b="1" dirty="0"/>
            </a:br>
            <a:r>
              <a:rPr lang="es-ES" sz="2000" b="1" dirty="0"/>
              <a:t>El Concepto GDP restablece la alteración </a:t>
            </a:r>
            <a:br>
              <a:rPr lang="es-ES" sz="2000" b="1" dirty="0"/>
            </a:br>
            <a:r>
              <a:rPr lang="es-ES" sz="2000" b="1" dirty="0"/>
              <a:t>de las estructuras </a:t>
            </a:r>
            <a:br>
              <a:rPr lang="es-ES" sz="2000" b="1" dirty="0"/>
            </a:br>
            <a:r>
              <a:rPr lang="es-ES" sz="2000" b="1" dirty="0"/>
              <a:t>y  funciones Pélvicas</a:t>
            </a:r>
            <a:br>
              <a:rPr lang="es-ES" sz="2400" b="1" dirty="0"/>
            </a:br>
            <a:endParaRPr lang="es-ES" sz="24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382333" y="1464932"/>
            <a:ext cx="8412102" cy="5093745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s-ES" sz="1400" dirty="0"/>
          </a:p>
          <a:p>
            <a:pPr marL="0" indent="0" algn="ctr">
              <a:lnSpc>
                <a:spcPct val="150000"/>
              </a:lnSpc>
              <a:buNone/>
            </a:pPr>
            <a:r>
              <a:rPr lang="es-ES" sz="1400" dirty="0"/>
              <a:t>La Pelvis es un</a:t>
            </a:r>
            <a:r>
              <a:rPr lang="es-ES" sz="1400" b="1" dirty="0">
                <a:solidFill>
                  <a:schemeClr val="accent1"/>
                </a:solidFill>
              </a:rPr>
              <a:t> compartimento </a:t>
            </a:r>
            <a:r>
              <a:rPr lang="es-ES" sz="1400" dirty="0">
                <a:solidFill>
                  <a:schemeClr val="tx1"/>
                </a:solidFill>
              </a:rPr>
              <a:t>en relación con </a:t>
            </a:r>
            <a:r>
              <a:rPr lang="es-ES" sz="1400" dirty="0">
                <a:solidFill>
                  <a:srgbClr val="00B0F0"/>
                </a:solidFill>
              </a:rPr>
              <a:t>tres cavidades</a:t>
            </a:r>
            <a:r>
              <a:rPr lang="es-ES" sz="1400" dirty="0">
                <a:solidFill>
                  <a:schemeClr val="tx1"/>
                </a:solidFill>
              </a:rPr>
              <a:t>…C</a:t>
            </a:r>
            <a:r>
              <a:rPr lang="es-ES" sz="1400" dirty="0"/>
              <a:t>abeza, Tórax y Abdomen. Posee </a:t>
            </a:r>
            <a:r>
              <a:rPr lang="es-ES" sz="1400" dirty="0">
                <a:solidFill>
                  <a:srgbClr val="00B0F0"/>
                </a:solidFill>
              </a:rPr>
              <a:t>tres funciones</a:t>
            </a:r>
            <a:r>
              <a:rPr lang="es-ES" sz="1400" dirty="0">
                <a:solidFill>
                  <a:schemeClr val="tx1"/>
                </a:solidFill>
              </a:rPr>
              <a:t>…  d</a:t>
            </a:r>
            <a:r>
              <a:rPr lang="es-ES" sz="1400" dirty="0"/>
              <a:t>e canal de parto, transferencia de fuerzas y continente de la confluencia de </a:t>
            </a:r>
            <a:r>
              <a:rPr lang="es-ES" sz="1400" dirty="0">
                <a:solidFill>
                  <a:srgbClr val="00B0F0"/>
                </a:solidFill>
              </a:rPr>
              <a:t>tres sistemas</a:t>
            </a:r>
            <a:r>
              <a:rPr lang="es-ES" sz="1400" dirty="0"/>
              <a:t>...Miccional, Reproductor y Defecatorio, equilibrados en </a:t>
            </a:r>
            <a:r>
              <a:rPr lang="es-ES" sz="1400" dirty="0">
                <a:solidFill>
                  <a:srgbClr val="00B0F0"/>
                </a:solidFill>
              </a:rPr>
              <a:t>tres compartimentos aponeuróticos </a:t>
            </a:r>
            <a:r>
              <a:rPr lang="es-ES" sz="1400" dirty="0"/>
              <a:t>…Anterior, Medio y Posterior . Inervados por</a:t>
            </a:r>
            <a:r>
              <a:rPr lang="es-ES" sz="1400" b="1" dirty="0"/>
              <a:t> </a:t>
            </a:r>
            <a:r>
              <a:rPr lang="es-ES" sz="1400" dirty="0">
                <a:solidFill>
                  <a:srgbClr val="00B0F0"/>
                </a:solidFill>
              </a:rPr>
              <a:t>tres ramas </a:t>
            </a:r>
            <a:r>
              <a:rPr lang="es-ES" sz="1400" dirty="0"/>
              <a:t>del Pudendo …</a:t>
            </a:r>
            <a:r>
              <a:rPr lang="es-ES" sz="1400" dirty="0" err="1"/>
              <a:t>Clitoridea</a:t>
            </a:r>
            <a:r>
              <a:rPr lang="es-ES" sz="1400" dirty="0"/>
              <a:t>/ </a:t>
            </a:r>
            <a:r>
              <a:rPr lang="es-ES" sz="1400" dirty="0" err="1"/>
              <a:t>Peneal</a:t>
            </a:r>
            <a:r>
              <a:rPr lang="es-ES" sz="1400" dirty="0"/>
              <a:t>, Perineal y Anal. Contiene </a:t>
            </a:r>
            <a:r>
              <a:rPr lang="es-ES" sz="1400" dirty="0">
                <a:solidFill>
                  <a:srgbClr val="00B0F0"/>
                </a:solidFill>
              </a:rPr>
              <a:t>tres niveles fasciales de </a:t>
            </a:r>
            <a:r>
              <a:rPr lang="es-ES" sz="1400" dirty="0" err="1">
                <a:solidFill>
                  <a:srgbClr val="00B0F0"/>
                </a:solidFill>
              </a:rPr>
              <a:t>DLancey</a:t>
            </a:r>
            <a:r>
              <a:rPr lang="es-ES" sz="1400" dirty="0"/>
              <a:t> y </a:t>
            </a:r>
            <a:r>
              <a:rPr lang="es-ES" sz="1400" dirty="0">
                <a:solidFill>
                  <a:srgbClr val="00B0F0"/>
                </a:solidFill>
              </a:rPr>
              <a:t>tres niveles musculares </a:t>
            </a:r>
            <a:r>
              <a:rPr lang="es-ES" sz="1400" dirty="0"/>
              <a:t>…Periné, Diafragma Urogenital y Diafragma </a:t>
            </a:r>
            <a:r>
              <a:rPr lang="es-ES" sz="1400" dirty="0">
                <a:solidFill>
                  <a:schemeClr val="tx1"/>
                </a:solidFill>
              </a:rPr>
              <a:t>Pélvico con </a:t>
            </a:r>
            <a:r>
              <a:rPr lang="es-ES" sz="1400" dirty="0">
                <a:solidFill>
                  <a:srgbClr val="00B0F0"/>
                </a:solidFill>
              </a:rPr>
              <a:t>tres funciones </a:t>
            </a:r>
            <a:r>
              <a:rPr lang="es-ES" sz="1400" dirty="0"/>
              <a:t>…Oclusión, Amortiguación y Sostén.  Alojados en </a:t>
            </a:r>
            <a:r>
              <a:rPr lang="es-ES" sz="1400" dirty="0">
                <a:solidFill>
                  <a:srgbClr val="00B0F0"/>
                </a:solidFill>
              </a:rPr>
              <a:t>tres estrechos pélvicos</a:t>
            </a:r>
            <a:r>
              <a:rPr lang="es-ES" sz="1400" dirty="0"/>
              <a:t> … Menor, Medio y Mayor y protegidos por </a:t>
            </a:r>
            <a:r>
              <a:rPr lang="es-ES" sz="1400" dirty="0">
                <a:solidFill>
                  <a:srgbClr val="00B0F0"/>
                </a:solidFill>
              </a:rPr>
              <a:t>tres complejos </a:t>
            </a:r>
            <a:r>
              <a:rPr lang="es-ES" sz="1400" dirty="0" err="1">
                <a:solidFill>
                  <a:srgbClr val="00B0F0"/>
                </a:solidFill>
              </a:rPr>
              <a:t>osteoligamentarios</a:t>
            </a:r>
            <a:r>
              <a:rPr lang="es-ES" sz="1400" dirty="0"/>
              <a:t>… </a:t>
            </a:r>
            <a:r>
              <a:rPr lang="es-ES" sz="1400" dirty="0" err="1"/>
              <a:t>Sacroilíacos</a:t>
            </a:r>
            <a:r>
              <a:rPr lang="es-ES" sz="1400" dirty="0"/>
              <a:t>( derecho, izquierdo), Pubis y </a:t>
            </a:r>
            <a:r>
              <a:rPr lang="es-ES" sz="1400" dirty="0" err="1"/>
              <a:t>Sacrocoxígeo</a:t>
            </a:r>
            <a:r>
              <a:rPr lang="es-ES" sz="1400" dirty="0"/>
              <a:t>; </a:t>
            </a:r>
            <a:r>
              <a:rPr lang="es-ES" sz="1400" dirty="0" err="1"/>
              <a:t>gestionantes</a:t>
            </a:r>
            <a:r>
              <a:rPr lang="es-ES" sz="1400" dirty="0"/>
              <a:t> de las presiones psicoemocionales y </a:t>
            </a:r>
            <a:r>
              <a:rPr lang="es-ES" sz="1400" dirty="0" err="1"/>
              <a:t>fisicotensionales</a:t>
            </a:r>
            <a:r>
              <a:rPr lang="es-ES" sz="1400" dirty="0"/>
              <a:t> entre la sinergia de los  </a:t>
            </a:r>
            <a:r>
              <a:rPr lang="es-ES" sz="1400" dirty="0">
                <a:solidFill>
                  <a:srgbClr val="00B0F0"/>
                </a:solidFill>
              </a:rPr>
              <a:t>tres diafragmas </a:t>
            </a:r>
            <a:r>
              <a:rPr lang="es-ES" sz="1400" dirty="0" err="1">
                <a:solidFill>
                  <a:srgbClr val="00B0F0"/>
                </a:solidFill>
              </a:rPr>
              <a:t>intercompartimentales</a:t>
            </a:r>
            <a:r>
              <a:rPr lang="es-ES" sz="1400" dirty="0">
                <a:solidFill>
                  <a:srgbClr val="00B0F0"/>
                </a:solidFill>
              </a:rPr>
              <a:t> </a:t>
            </a:r>
            <a:r>
              <a:rPr lang="es-ES" sz="1400" dirty="0">
                <a:solidFill>
                  <a:schemeClr val="tx1"/>
                </a:solidFill>
              </a:rPr>
              <a:t>...</a:t>
            </a:r>
            <a:r>
              <a:rPr lang="es-ES" sz="1400" dirty="0"/>
              <a:t> </a:t>
            </a:r>
            <a:r>
              <a:rPr lang="es-ES" sz="1400" dirty="0" err="1"/>
              <a:t>Orofaríngeo</a:t>
            </a:r>
            <a:r>
              <a:rPr lang="es-ES" sz="1400" dirty="0"/>
              <a:t>, Torácico y Pélvico, y la sinergia miofascial de los </a:t>
            </a:r>
            <a:r>
              <a:rPr lang="es-ES" sz="1400" dirty="0">
                <a:solidFill>
                  <a:srgbClr val="00B0F0"/>
                </a:solidFill>
              </a:rPr>
              <a:t>tres componentes del Complejo </a:t>
            </a:r>
            <a:r>
              <a:rPr lang="es-ES" sz="1400" dirty="0" err="1">
                <a:solidFill>
                  <a:srgbClr val="00B0F0"/>
                </a:solidFill>
              </a:rPr>
              <a:t>Lumbo</a:t>
            </a:r>
            <a:r>
              <a:rPr lang="es-ES" sz="1400" dirty="0">
                <a:solidFill>
                  <a:srgbClr val="00B0F0"/>
                </a:solidFill>
              </a:rPr>
              <a:t>- </a:t>
            </a:r>
            <a:r>
              <a:rPr lang="es-ES" sz="1400" dirty="0" err="1">
                <a:solidFill>
                  <a:srgbClr val="00B0F0"/>
                </a:solidFill>
              </a:rPr>
              <a:t>Abdomino</a:t>
            </a:r>
            <a:r>
              <a:rPr lang="es-ES" sz="1400" dirty="0">
                <a:solidFill>
                  <a:srgbClr val="00B0F0"/>
                </a:solidFill>
              </a:rPr>
              <a:t>- Suelo Pélvico</a:t>
            </a:r>
            <a:r>
              <a:rPr lang="es-ES" sz="1400" dirty="0"/>
              <a:t> integrando todo ello en un anillo infinito de fuerzas omnidireccionales equilibradas por su red fascial tridimensional </a:t>
            </a:r>
            <a:r>
              <a:rPr lang="es-ES" sz="1400" dirty="0" err="1"/>
              <a:t>tenségrica</a:t>
            </a:r>
            <a:r>
              <a:rPr lang="es-ES" sz="1400" dirty="0"/>
              <a:t> 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s-ES" sz="1400" dirty="0"/>
              <a:t>El objetivo de nuestro tratamiento es la </a:t>
            </a:r>
            <a:r>
              <a:rPr lang="es-ES" sz="1400" b="1" dirty="0">
                <a:solidFill>
                  <a:srgbClr val="00B0F0"/>
                </a:solidFill>
              </a:rPr>
              <a:t>Óptima Tensegridad </a:t>
            </a:r>
            <a:r>
              <a:rPr lang="es-ES" sz="1400" dirty="0"/>
              <a:t>de una pelvis en equilibrio.                                                                                     Equilibrar la  Elasticidad, Tensión y Tono; planificando un tratamiento analítico, </a:t>
            </a:r>
            <a:r>
              <a:rPr lang="es-ES" sz="1400" dirty="0" err="1"/>
              <a:t>intercompartimental</a:t>
            </a:r>
            <a:r>
              <a:rPr lang="es-ES" sz="1400" dirty="0"/>
              <a:t>, global,  miofascial evolutivo y personalizado.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s-ES" sz="1400" dirty="0"/>
              <a:t> TRES siglas, </a:t>
            </a:r>
            <a:r>
              <a:rPr lang="es-ES" sz="1700" b="1" dirty="0">
                <a:solidFill>
                  <a:srgbClr val="00B0F0"/>
                </a:solidFill>
              </a:rPr>
              <a:t>G.D.P.: Gestión de Dinámica de Presiones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s-ES" sz="1400" dirty="0"/>
              <a:t>MARTA JEREZ SAINZ</a:t>
            </a:r>
            <a:endParaRPr lang="es-ES" sz="1400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382" y="914400"/>
            <a:ext cx="1930555" cy="1447916"/>
          </a:xfrm>
          <a:prstGeom prst="rect">
            <a:avLst/>
          </a:prstGeom>
        </p:spPr>
      </p:pic>
      <p:pic>
        <p:nvPicPr>
          <p:cNvPr id="5" name="Marcador de contenido 5"/>
          <p:cNvPicPr>
            <a:picLocks noChangeAspect="1"/>
          </p:cNvPicPr>
          <p:nvPr/>
        </p:nvPicPr>
        <p:blipFill rotWithShape="1">
          <a:blip r:embed="rId3"/>
          <a:srcRect b="57530"/>
          <a:stretch/>
        </p:blipFill>
        <p:spPr>
          <a:xfrm>
            <a:off x="4614202" y="210673"/>
            <a:ext cx="5637001" cy="1795540"/>
          </a:xfrm>
          <a:prstGeom prst="rect">
            <a:avLst/>
          </a:prstGeom>
        </p:spPr>
      </p:pic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Marta Jerez Sainz©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9249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1933682"/>
            <a:ext cx="3300413" cy="4080256"/>
          </a:xfrm>
        </p:spPr>
        <p:txBody>
          <a:bodyPr>
            <a:normAutofit/>
          </a:bodyPr>
          <a:lstStyle/>
          <a:p>
            <a:br>
              <a:rPr lang="es-ES" sz="2800" dirty="0"/>
            </a:br>
            <a:r>
              <a:rPr lang="es-ES" sz="3200" b="1" dirty="0"/>
              <a:t>G</a:t>
            </a:r>
            <a:r>
              <a:rPr lang="es-ES" sz="2800" dirty="0"/>
              <a:t>estión de</a:t>
            </a:r>
            <a:br>
              <a:rPr lang="es-ES" sz="2800" dirty="0"/>
            </a:br>
            <a:r>
              <a:rPr lang="es-ES" sz="2800" dirty="0"/>
              <a:t>             </a:t>
            </a:r>
            <a:r>
              <a:rPr lang="es-ES" sz="3200" b="1" dirty="0"/>
              <a:t>D</a:t>
            </a:r>
            <a:r>
              <a:rPr lang="es-ES" sz="2800" dirty="0"/>
              <a:t>inámica de   </a:t>
            </a:r>
            <a:br>
              <a:rPr lang="es-ES" sz="2800" dirty="0"/>
            </a:br>
            <a:r>
              <a:rPr lang="es-ES" sz="2800" dirty="0"/>
              <a:t>                          </a:t>
            </a:r>
            <a:r>
              <a:rPr lang="es-ES" sz="3200" b="1" dirty="0"/>
              <a:t>P</a:t>
            </a:r>
            <a:r>
              <a:rPr lang="es-ES" sz="2800" dirty="0"/>
              <a:t>resiones</a:t>
            </a:r>
            <a:br>
              <a:rPr lang="es-ES" dirty="0"/>
            </a:br>
            <a:r>
              <a:rPr lang="es-ES" dirty="0"/>
              <a:t>  </a:t>
            </a:r>
            <a:r>
              <a:rPr lang="es-ES" sz="3200" dirty="0"/>
              <a:t>TRP</a:t>
            </a:r>
            <a:br>
              <a:rPr lang="es-ES" sz="3100" dirty="0"/>
            </a:br>
            <a:r>
              <a:rPr lang="es-ES" sz="3100" dirty="0"/>
              <a:t>           GDP 1</a:t>
            </a:r>
            <a:br>
              <a:rPr lang="es-ES" sz="3100" dirty="0"/>
            </a:br>
            <a:r>
              <a:rPr lang="es-ES" sz="3100" dirty="0"/>
              <a:t>                 GDP2</a:t>
            </a:r>
            <a:br>
              <a:rPr lang="es-ES" sz="3100" dirty="0"/>
            </a:br>
            <a:r>
              <a:rPr lang="es-ES" sz="3100" dirty="0"/>
              <a:t>                         GDP3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956397" y="2239096"/>
            <a:ext cx="7315200" cy="4314295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s-ES" b="1" dirty="0">
                <a:latin typeface="Calibri" panose="020F0502020204030204" pitchFamily="34" charset="0"/>
              </a:rPr>
              <a:t>El Objetivo de cada fase de tratamiento GDP</a:t>
            </a:r>
          </a:p>
          <a:p>
            <a:pPr marL="0" indent="0" algn="ctr">
              <a:buNone/>
            </a:pPr>
            <a:r>
              <a:rPr lang="es-ES" b="1" dirty="0">
                <a:latin typeface="Calibri" panose="020F0502020204030204" pitchFamily="34" charset="0"/>
              </a:rPr>
              <a:t>…un paciente sin recidivas!</a:t>
            </a:r>
          </a:p>
          <a:p>
            <a:pPr marL="0" indent="0" algn="ctr">
              <a:buNone/>
            </a:pPr>
            <a:endParaRPr lang="es-ES" sz="800" b="1" dirty="0">
              <a:latin typeface="Calibri" panose="020F0502020204030204" pitchFamily="34" charset="0"/>
            </a:endParaRPr>
          </a:p>
          <a:p>
            <a:r>
              <a:rPr lang="es-ES" dirty="0">
                <a:latin typeface="Calibri" panose="020F0502020204030204" pitchFamily="34" charset="0"/>
              </a:rPr>
              <a:t>En </a:t>
            </a:r>
            <a:r>
              <a:rPr lang="es-ES" b="1" dirty="0">
                <a:solidFill>
                  <a:srgbClr val="00B0F0"/>
                </a:solidFill>
                <a:latin typeface="Calibri" panose="020F0502020204030204" pitchFamily="34" charset="0"/>
              </a:rPr>
              <a:t>TRP</a:t>
            </a:r>
            <a:r>
              <a:rPr lang="es-ES" dirty="0">
                <a:latin typeface="Calibri" panose="020F0502020204030204" pitchFamily="34" charset="0"/>
              </a:rPr>
              <a:t> el objetivo es la </a:t>
            </a:r>
            <a:r>
              <a:rPr lang="es-ES" dirty="0">
                <a:solidFill>
                  <a:srgbClr val="0070C0"/>
                </a:solidFill>
                <a:latin typeface="Calibri" panose="020F0502020204030204" pitchFamily="34" charset="0"/>
              </a:rPr>
              <a:t>Tensegridad</a:t>
            </a:r>
            <a:r>
              <a:rPr lang="es-ES" dirty="0">
                <a:latin typeface="Calibri" panose="020F0502020204030204" pitchFamily="34" charset="0"/>
              </a:rPr>
              <a:t>,  lograr el óptimo equilibrio entre tensión y elasticidad. Técnicas para liberar conflictos.</a:t>
            </a:r>
          </a:p>
          <a:p>
            <a:r>
              <a:rPr lang="es-ES" dirty="0">
                <a:latin typeface="Calibri" panose="020F0502020204030204" pitchFamily="34" charset="0"/>
              </a:rPr>
              <a:t>En </a:t>
            </a:r>
            <a:r>
              <a:rPr lang="es-ES" b="1" dirty="0">
                <a:solidFill>
                  <a:srgbClr val="00B0F0"/>
                </a:solidFill>
                <a:latin typeface="Calibri" panose="020F0502020204030204" pitchFamily="34" charset="0"/>
              </a:rPr>
              <a:t>GDP1</a:t>
            </a:r>
            <a:r>
              <a:rPr lang="es-ES" dirty="0">
                <a:latin typeface="Calibri" panose="020F0502020204030204" pitchFamily="34" charset="0"/>
              </a:rPr>
              <a:t> el objetivo es la obtención de </a:t>
            </a:r>
            <a:r>
              <a:rPr lang="es-ES" dirty="0">
                <a:solidFill>
                  <a:srgbClr val="0070C0"/>
                </a:solidFill>
                <a:latin typeface="Calibri" panose="020F0502020204030204" pitchFamily="34" charset="0"/>
              </a:rPr>
              <a:t>Sinergia Diafragmática</a:t>
            </a:r>
            <a:r>
              <a:rPr lang="es-ES" dirty="0">
                <a:solidFill>
                  <a:schemeClr val="tx2"/>
                </a:solidFill>
                <a:latin typeface="Calibri" panose="020F0502020204030204" pitchFamily="34" charset="0"/>
              </a:rPr>
              <a:t>. Amortiguar  las presiones </a:t>
            </a:r>
            <a:r>
              <a:rPr lang="es-ES" dirty="0" err="1">
                <a:solidFill>
                  <a:schemeClr val="tx2"/>
                </a:solidFill>
                <a:latin typeface="Calibri" panose="020F0502020204030204" pitchFamily="34" charset="0"/>
              </a:rPr>
              <a:t>intercompartimentales</a:t>
            </a:r>
            <a:r>
              <a:rPr lang="es-ES" dirty="0">
                <a:solidFill>
                  <a:schemeClr val="tx2"/>
                </a:solidFill>
                <a:latin typeface="Calibri" panose="020F0502020204030204" pitchFamily="34" charset="0"/>
              </a:rPr>
              <a:t>. </a:t>
            </a:r>
          </a:p>
          <a:p>
            <a:r>
              <a:rPr lang="es-ES" dirty="0">
                <a:latin typeface="Calibri" panose="020F0502020204030204" pitchFamily="34" charset="0"/>
              </a:rPr>
              <a:t>En </a:t>
            </a:r>
            <a:r>
              <a:rPr lang="es-ES" b="1" dirty="0">
                <a:solidFill>
                  <a:srgbClr val="00B0F0"/>
                </a:solidFill>
                <a:latin typeface="Calibri" panose="020F0502020204030204" pitchFamily="34" charset="0"/>
              </a:rPr>
              <a:t>GDP2</a:t>
            </a:r>
            <a:r>
              <a:rPr lang="es-ES" dirty="0">
                <a:latin typeface="Calibri" panose="020F0502020204030204" pitchFamily="34" charset="0"/>
              </a:rPr>
              <a:t> creamos la </a:t>
            </a:r>
            <a:r>
              <a:rPr lang="es-ES" dirty="0">
                <a:solidFill>
                  <a:srgbClr val="0070C0"/>
                </a:solidFill>
                <a:latin typeface="Calibri" panose="020F0502020204030204" pitchFamily="34" charset="0"/>
              </a:rPr>
              <a:t>Sinergia </a:t>
            </a:r>
            <a:r>
              <a:rPr lang="es-ES" dirty="0" err="1">
                <a:solidFill>
                  <a:srgbClr val="0070C0"/>
                </a:solidFill>
                <a:latin typeface="Calibri" panose="020F0502020204030204" pitchFamily="34" charset="0"/>
              </a:rPr>
              <a:t>Miofascial</a:t>
            </a:r>
            <a:r>
              <a:rPr lang="es-ES" dirty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es-ES" dirty="0">
                <a:latin typeface="Calibri" panose="020F0502020204030204" pitchFamily="34" charset="0"/>
              </a:rPr>
              <a:t>necesaria para normalizar la actividad </a:t>
            </a:r>
            <a:r>
              <a:rPr lang="es-ES" dirty="0" err="1">
                <a:latin typeface="Calibri" panose="020F0502020204030204" pitchFamily="34" charset="0"/>
              </a:rPr>
              <a:t>neuromotriz</a:t>
            </a:r>
            <a:r>
              <a:rPr lang="es-ES" dirty="0">
                <a:latin typeface="Calibri" panose="020F0502020204030204" pitchFamily="34" charset="0"/>
              </a:rPr>
              <a:t> y </a:t>
            </a:r>
            <a:r>
              <a:rPr lang="es-ES" dirty="0" err="1">
                <a:latin typeface="Calibri" panose="020F0502020204030204" pitchFamily="34" charset="0"/>
              </a:rPr>
              <a:t>miofascial</a:t>
            </a:r>
            <a:r>
              <a:rPr lang="es-ES" dirty="0">
                <a:latin typeface="Calibri" panose="020F0502020204030204" pitchFamily="34" charset="0"/>
              </a:rPr>
              <a:t> pélvica. Activación muscular continuada.</a:t>
            </a:r>
          </a:p>
          <a:p>
            <a:r>
              <a:rPr lang="es-ES" dirty="0">
                <a:latin typeface="Calibri" panose="020F0502020204030204" pitchFamily="34" charset="0"/>
              </a:rPr>
              <a:t>En </a:t>
            </a:r>
            <a:r>
              <a:rPr lang="es-ES" b="1" dirty="0">
                <a:solidFill>
                  <a:srgbClr val="00B0F0"/>
                </a:solidFill>
                <a:latin typeface="Calibri" panose="020F0502020204030204" pitchFamily="34" charset="0"/>
              </a:rPr>
              <a:t>GDP3 </a:t>
            </a:r>
            <a:r>
              <a:rPr lang="es-ES" dirty="0">
                <a:solidFill>
                  <a:schemeClr val="tx2"/>
                </a:solidFill>
                <a:latin typeface="Calibri" panose="020F0502020204030204" pitchFamily="34" charset="0"/>
              </a:rPr>
              <a:t>equilibramos y logramos la</a:t>
            </a:r>
            <a:r>
              <a:rPr lang="es-ES" b="1" dirty="0">
                <a:solidFill>
                  <a:srgbClr val="00B0F0"/>
                </a:solidFill>
                <a:latin typeface="Calibri" panose="020F0502020204030204" pitchFamily="34" charset="0"/>
              </a:rPr>
              <a:t> </a:t>
            </a:r>
            <a:r>
              <a:rPr lang="es-ES" dirty="0">
                <a:solidFill>
                  <a:srgbClr val="0070C0"/>
                </a:solidFill>
                <a:latin typeface="Calibri" panose="020F0502020204030204" pitchFamily="34" charset="0"/>
              </a:rPr>
              <a:t>Funcionalidad del Tono </a:t>
            </a:r>
            <a:r>
              <a:rPr lang="es-ES" dirty="0">
                <a:solidFill>
                  <a:schemeClr val="tx2"/>
                </a:solidFill>
                <a:latin typeface="Calibri" panose="020F0502020204030204" pitchFamily="34" charset="0"/>
              </a:rPr>
              <a:t>del Complejo </a:t>
            </a:r>
            <a:r>
              <a:rPr lang="es-ES" dirty="0" err="1">
                <a:solidFill>
                  <a:schemeClr val="tx2"/>
                </a:solidFill>
                <a:latin typeface="Calibri" panose="020F0502020204030204" pitchFamily="34" charset="0"/>
              </a:rPr>
              <a:t>Lumbo</a:t>
            </a:r>
            <a:r>
              <a:rPr lang="es-ES" dirty="0">
                <a:solidFill>
                  <a:schemeClr val="tx2"/>
                </a:solidFill>
                <a:latin typeface="Calibri" panose="020F0502020204030204" pitchFamily="34" charset="0"/>
              </a:rPr>
              <a:t>-</a:t>
            </a:r>
            <a:r>
              <a:rPr lang="es-ES" dirty="0" err="1">
                <a:solidFill>
                  <a:schemeClr val="tx2"/>
                </a:solidFill>
                <a:latin typeface="Calibri" panose="020F0502020204030204" pitchFamily="34" charset="0"/>
              </a:rPr>
              <a:t>abdomino</a:t>
            </a:r>
            <a:r>
              <a:rPr lang="es-ES" dirty="0">
                <a:solidFill>
                  <a:schemeClr val="tx2"/>
                </a:solidFill>
                <a:latin typeface="Calibri" panose="020F0502020204030204" pitchFamily="34" charset="0"/>
              </a:rPr>
              <a:t>-pélvico, CALPP.</a:t>
            </a:r>
          </a:p>
          <a:p>
            <a:endParaRPr lang="es-ES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endParaRPr lang="es-ES" sz="8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s-ES" dirty="0">
                <a:latin typeface="Calibri" panose="020F0502020204030204" pitchFamily="34" charset="0"/>
              </a:rPr>
              <a:t>                                                                                               </a:t>
            </a:r>
            <a:r>
              <a:rPr lang="es-ES" sz="2200" i="1" dirty="0">
                <a:solidFill>
                  <a:srgbClr val="0070C0"/>
                </a:solidFill>
                <a:latin typeface="Calibri" panose="020F0502020204030204" pitchFamily="34" charset="0"/>
              </a:rPr>
              <a:t>Marta Jerez Sainz</a:t>
            </a:r>
            <a:endParaRPr lang="es-ES" i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382" y="914400"/>
            <a:ext cx="1930555" cy="1447916"/>
          </a:xfrm>
          <a:prstGeom prst="rect">
            <a:avLst/>
          </a:prstGeom>
        </p:spPr>
      </p:pic>
      <p:pic>
        <p:nvPicPr>
          <p:cNvPr id="5" name="Marcador de contenido 5"/>
          <p:cNvPicPr>
            <a:picLocks noChangeAspect="1"/>
          </p:cNvPicPr>
          <p:nvPr/>
        </p:nvPicPr>
        <p:blipFill rotWithShape="1">
          <a:blip r:embed="rId3"/>
          <a:srcRect b="57530"/>
          <a:stretch/>
        </p:blipFill>
        <p:spPr>
          <a:xfrm>
            <a:off x="4614202" y="138142"/>
            <a:ext cx="5637001" cy="1795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7542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2919" y="1702191"/>
            <a:ext cx="2947482" cy="4022829"/>
          </a:xfrm>
        </p:spPr>
        <p:txBody>
          <a:bodyPr/>
          <a:lstStyle/>
          <a:p>
            <a:pPr algn="ctr"/>
            <a:r>
              <a:rPr lang="es-ES" dirty="0">
                <a:latin typeface="Calibri" panose="020F0502020204030204" pitchFamily="34" charset="0"/>
              </a:rPr>
              <a:t>CONCEPTO GDP ®</a:t>
            </a:r>
            <a:br>
              <a:rPr lang="es-ES" dirty="0">
                <a:latin typeface="Calibri" panose="020F0502020204030204" pitchFamily="34" charset="0"/>
              </a:rPr>
            </a:br>
            <a:br>
              <a:rPr lang="es-ES" dirty="0">
                <a:latin typeface="Calibri" panose="020F0502020204030204" pitchFamily="34" charset="0"/>
              </a:rPr>
            </a:br>
            <a:r>
              <a:rPr lang="es-ES" sz="2400" dirty="0">
                <a:latin typeface="Calibri" panose="020F0502020204030204" pitchFamily="34" charset="0"/>
              </a:rPr>
              <a:t>MARTA JEREZ SAINZ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708864" y="1961920"/>
            <a:ext cx="7721754" cy="4022828"/>
          </a:xfrm>
        </p:spPr>
        <p:txBody>
          <a:bodyPr/>
          <a:lstStyle/>
          <a:p>
            <a:pPr marL="0" indent="0" algn="ctr">
              <a:buNone/>
            </a:pPr>
            <a:r>
              <a:rPr lang="es-ES" dirty="0">
                <a:latin typeface="Calibri" panose="020F0502020204030204" pitchFamily="34" charset="0"/>
              </a:rPr>
              <a:t>El concepto GDP ® es la restauración del equilibrio pélvico y estabilidad de sus funciones mediante la fórmula: </a:t>
            </a:r>
          </a:p>
          <a:p>
            <a:pPr marL="0" indent="0" algn="ctr">
              <a:buNone/>
            </a:pPr>
            <a:endParaRPr lang="es-ES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s-ES" dirty="0">
                <a:solidFill>
                  <a:srgbClr val="00B0F0"/>
                </a:solidFill>
                <a:latin typeface="Calibri" panose="020F0502020204030204" pitchFamily="34" charset="0"/>
              </a:rPr>
              <a:t>3 GDP= (TENSEGRIDAD / PGM) + (2 x SINERGIA)  + TONO CALPP</a:t>
            </a:r>
          </a:p>
          <a:p>
            <a:pPr marL="0" indent="0" algn="ctr">
              <a:buNone/>
            </a:pPr>
            <a:r>
              <a:rPr lang="es-ES" b="1" dirty="0">
                <a:solidFill>
                  <a:srgbClr val="0070C0"/>
                </a:solidFill>
                <a:latin typeface="Calibri" panose="020F0502020204030204" pitchFamily="34" charset="0"/>
                <a:cs typeface="Arial" pitchFamily="34" charset="0"/>
              </a:rPr>
              <a:t>3 GDP=  TRP + GDP1 + GDP2 + GDP3</a:t>
            </a:r>
          </a:p>
          <a:p>
            <a:pPr marL="0" indent="0" algn="ctr">
              <a:buNone/>
            </a:pPr>
            <a:endParaRPr lang="es-ES" b="1" dirty="0">
              <a:solidFill>
                <a:srgbClr val="0070C0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es-ES" dirty="0">
                <a:solidFill>
                  <a:srgbClr val="0070C0"/>
                </a:solidFill>
                <a:latin typeface="Calibri" panose="020F0502020204030204" pitchFamily="34" charset="0"/>
              </a:rPr>
              <a:t>Las </a:t>
            </a:r>
            <a:r>
              <a:rPr lang="es-ES" dirty="0" err="1">
                <a:solidFill>
                  <a:srgbClr val="0070C0"/>
                </a:solidFill>
                <a:latin typeface="Calibri" panose="020F0502020204030204" pitchFamily="34" charset="0"/>
              </a:rPr>
              <a:t>TRPs</a:t>
            </a:r>
            <a:r>
              <a:rPr lang="es-ES" dirty="0">
                <a:solidFill>
                  <a:srgbClr val="0070C0"/>
                </a:solidFill>
                <a:latin typeface="Calibri" panose="020F0502020204030204" pitchFamily="34" charset="0"/>
              </a:rPr>
              <a:t> y las tres fases del concepto de rehabilitación GDP en </a:t>
            </a:r>
            <a:r>
              <a:rPr lang="es-ES" dirty="0" err="1">
                <a:solidFill>
                  <a:srgbClr val="0070C0"/>
                </a:solidFill>
                <a:latin typeface="Calibri" panose="020F0502020204030204" pitchFamily="34" charset="0"/>
              </a:rPr>
              <a:t>Pelviperineología</a:t>
            </a:r>
            <a:r>
              <a:rPr lang="es-ES" dirty="0">
                <a:solidFill>
                  <a:srgbClr val="0070C0"/>
                </a:solidFill>
                <a:latin typeface="Calibri" panose="020F0502020204030204" pitchFamily="34" charset="0"/>
              </a:rPr>
              <a:t> son evolutivas y personalizadas para lograr y mantener la restauración de las funciones pélvicas en infante, mujer y varón.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382" y="914400"/>
            <a:ext cx="1930555" cy="1447916"/>
          </a:xfrm>
          <a:prstGeom prst="rect">
            <a:avLst/>
          </a:prstGeom>
        </p:spPr>
      </p:pic>
      <p:pic>
        <p:nvPicPr>
          <p:cNvPr id="5" name="Marcador de contenido 5"/>
          <p:cNvPicPr>
            <a:picLocks noChangeAspect="1"/>
          </p:cNvPicPr>
          <p:nvPr/>
        </p:nvPicPr>
        <p:blipFill rotWithShape="1">
          <a:blip r:embed="rId3"/>
          <a:srcRect b="57530"/>
          <a:stretch/>
        </p:blipFill>
        <p:spPr>
          <a:xfrm>
            <a:off x="4585627" y="166380"/>
            <a:ext cx="5637001" cy="1795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832984"/>
      </p:ext>
    </p:extLst>
  </p:cSld>
  <p:clrMapOvr>
    <a:masterClrMapping/>
  </p:clrMapOvr>
</p:sld>
</file>

<file path=ppt/theme/theme1.xml><?xml version="1.0" encoding="utf-8"?>
<a:theme xmlns:a="http://schemas.openxmlformats.org/drawingml/2006/main" name="Marco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TM03457475[[fn=Marco]]</Template>
  <TotalTime>13080</TotalTime>
  <Words>1909</Words>
  <Application>Microsoft Office PowerPoint</Application>
  <PresentationFormat>Panorámica</PresentationFormat>
  <Paragraphs>155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Marco</vt:lpstr>
      <vt:lpstr>Docentes: DANIELA GASPARÍN &amp; MARTA JEREZ </vt:lpstr>
      <vt:lpstr>  Equipo Docente Internacional  Concepto GDP ® </vt:lpstr>
      <vt:lpstr> Equipo Docente para Buenos Aires   Concepto GDP ®</vt:lpstr>
      <vt:lpstr>EN EL CURSO DE 120 HS DE                                                       FORMACIÓN CONTINUADA INTERNACIONAL DANIELA GASPARÍN </vt:lpstr>
      <vt:lpstr>  DOCENTE PRESENCIAL  Tensegridad en PELVIPERINEOLOGÍA  Concepto GDP ®</vt:lpstr>
      <vt:lpstr>   DOCENTE ON LIVE   Tensegridad en  PELVIPERINEOLOGÍA  Concepto GDP ®</vt:lpstr>
      <vt:lpstr>SOLO SUELO PÉLVICO???  El Concepto GDP restablece la alteración  de las estructuras  y  funciones Pélvicas </vt:lpstr>
      <vt:lpstr> Gestión de              Dinámica de                              Presiones   TRP            GDP 1                  GDP2                          GDP3</vt:lpstr>
      <vt:lpstr>CONCEPTO GDP ®  MARTA JEREZ SAINZ</vt:lpstr>
      <vt:lpstr>  FORMACIÓN INTERNACIONAL en  Tensegridad en PELVIPERINEOLOGÍA   Concepto GDP ®</vt:lpstr>
      <vt:lpstr>  FORMACIÓN INTERNACIONAL en  Tensegridad en PELVIPERINEOLOGÍA   Concepto GDP ®</vt:lpstr>
      <vt:lpstr>FORMACIÓN INTERNACIONAL en  Tensegridad en PELVIPERINEOLOGÍA  Concepto GDP ®   </vt:lpstr>
      <vt:lpstr>FORMACIÓN INTERNACIONAL en  Tensegridad en PELVIPERINEOLOGÍA  Concepto GDP ® </vt:lpstr>
      <vt:lpstr>FORMACIÓN INTERNACIONAL en  Tensegridad en PELVIPERINEOLOGÍA   Concepto GDP ® </vt:lpstr>
      <vt:lpstr>FORMACIÓN INTERNACIONAL en  Tensegridad en PELVIPERINEOLOGÍA  Concepto GDP ®  </vt:lpstr>
      <vt:lpstr>PRACTICAS CLINICAS  EN NUESTRA CLINICA IRU  EN  BUENOS AIRES  O IRU MÁLAGA, ESPAÑA.</vt:lpstr>
      <vt:lpstr>Solicitud de Prácticas clínicas en  IRU Bs. As. o  IRU Málaga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TRATAMIENTO MIOFASCIAL EN PELVIPERINEOLOGIA</dc:title>
  <dc:creator>marta jerez sainz</dc:creator>
  <cp:lastModifiedBy>daniela gasparin</cp:lastModifiedBy>
  <cp:revision>190</cp:revision>
  <dcterms:created xsi:type="dcterms:W3CDTF">2018-01-14T00:30:06Z</dcterms:created>
  <dcterms:modified xsi:type="dcterms:W3CDTF">2019-10-01T15:05:33Z</dcterms:modified>
</cp:coreProperties>
</file>